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14737410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3EB67A-B9C3-8E35-429C-17FC77CF9D36}" name="Heffernan, MacKenzie" initials="HM" userId="S::mackenzie.heffernan@syneoshealth.com::10145a18-220d-45dc-a419-d24756bcd9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F6B04"/>
    <a:srgbClr val="F2F2F2"/>
    <a:srgbClr val="910D9E"/>
    <a:srgbClr val="3F61FF"/>
    <a:srgbClr val="633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9" autoAdjust="0"/>
    <p:restoredTop sz="93792" autoAdjust="0"/>
  </p:normalViewPr>
  <p:slideViewPr>
    <p:cSldViewPr snapToObject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ffernan, MacKenzie" userId="10145a18-220d-45dc-a419-d24756bcd9c8" providerId="ADAL" clId="{D18DF0D6-C3F1-4FF4-B799-8E5DD3E5129D}"/>
    <pc:docChg chg="modSld">
      <pc:chgData name="Heffernan, MacKenzie" userId="10145a18-220d-45dc-a419-d24756bcd9c8" providerId="ADAL" clId="{D18DF0D6-C3F1-4FF4-B799-8E5DD3E5129D}" dt="2022-07-08T12:56:58.040" v="9" actId="20577"/>
      <pc:docMkLst>
        <pc:docMk/>
      </pc:docMkLst>
      <pc:sldChg chg="modSp mod">
        <pc:chgData name="Heffernan, MacKenzie" userId="10145a18-220d-45dc-a419-d24756bcd9c8" providerId="ADAL" clId="{D18DF0D6-C3F1-4FF4-B799-8E5DD3E5129D}" dt="2022-07-08T12:56:58.040" v="9" actId="20577"/>
        <pc:sldMkLst>
          <pc:docMk/>
          <pc:sldMk cId="311641860" sldId="2147374109"/>
        </pc:sldMkLst>
        <pc:spChg chg="mod">
          <ac:chgData name="Heffernan, MacKenzie" userId="10145a18-220d-45dc-a419-d24756bcd9c8" providerId="ADAL" clId="{D18DF0D6-C3F1-4FF4-B799-8E5DD3E5129D}" dt="2022-07-08T12:56:26.641" v="7" actId="20577"/>
          <ac:spMkLst>
            <pc:docMk/>
            <pc:sldMk cId="311641860" sldId="2147374109"/>
            <ac:spMk id="88" creationId="{A29942B7-F952-7C71-91AE-23641EB3D640}"/>
          </ac:spMkLst>
        </pc:spChg>
        <pc:spChg chg="mod">
          <ac:chgData name="Heffernan, MacKenzie" userId="10145a18-220d-45dc-a419-d24756bcd9c8" providerId="ADAL" clId="{D18DF0D6-C3F1-4FF4-B799-8E5DD3E5129D}" dt="2022-07-08T12:56:58.040" v="9" actId="20577"/>
          <ac:spMkLst>
            <pc:docMk/>
            <pc:sldMk cId="311641860" sldId="2147374109"/>
            <ac:spMk id="112" creationId="{540A3B3F-7D3F-0382-C21C-3E3316A267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57D7E-F607-F34F-93E7-53E7EAE4DEB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75724-BF27-2C4B-AABC-3A13B6B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3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oust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C46FA89-B2FB-6F41-8520-4C009CCFE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94" r="23411" b="12760"/>
          <a:stretch/>
        </p:blipFill>
        <p:spPr>
          <a:xfrm>
            <a:off x="8432626" y="449570"/>
            <a:ext cx="3759374" cy="5958860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7AD0F68B-3949-E840-AA08-BE37D1F36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6500"/>
          <a:stretch/>
        </p:blipFill>
        <p:spPr>
          <a:xfrm>
            <a:off x="5481751" y="1162254"/>
            <a:ext cx="5073466" cy="5246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673EB-5912-6D45-9B64-98C60E03B7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37" y="712922"/>
            <a:ext cx="2537882" cy="11589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267AF8-E15C-0145-A893-B014A39372E9}"/>
              </a:ext>
            </a:extLst>
          </p:cNvPr>
          <p:cNvSpPr/>
          <p:nvPr userDrawn="1"/>
        </p:nvSpPr>
        <p:spPr>
          <a:xfrm>
            <a:off x="25400" y="5997844"/>
            <a:ext cx="12192000" cy="860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2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5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5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Proprietary information is confidential and not to be shared or distributed beyond the original distribution</a:t>
            </a: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R" sz="105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6951EB-0B2D-0B45-85B2-726CA170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37" y="2168619"/>
            <a:ext cx="4581813" cy="2252256"/>
          </a:xfrm>
        </p:spPr>
        <p:txBody>
          <a:bodyPr wrap="square" lIns="0" rIns="90000"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14DCF8E-7604-3B43-A9B7-D48676EE4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36" y="4482736"/>
            <a:ext cx="4581812" cy="318998"/>
          </a:xfrm>
        </p:spPr>
        <p:txBody>
          <a:bodyPr wrap="square" lIns="0" rIns="90000">
            <a:noAutofit/>
          </a:bodyPr>
          <a:lstStyle>
            <a:lvl1pPr marL="0" indent="0" algn="l">
              <a:buNone/>
              <a:defRPr sz="14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8A1217-970E-9846-8D7C-DEF94B8ED269}"/>
              </a:ext>
            </a:extLst>
          </p:cNvPr>
          <p:cNvGrpSpPr/>
          <p:nvPr userDrawn="1"/>
        </p:nvGrpSpPr>
        <p:grpSpPr>
          <a:xfrm>
            <a:off x="858704" y="6210740"/>
            <a:ext cx="7299663" cy="288000"/>
            <a:chOff x="899936" y="6241678"/>
            <a:chExt cx="7299663" cy="288000"/>
          </a:xfrm>
        </p:grpSpPr>
        <p:pic>
          <p:nvPicPr>
            <p:cNvPr id="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38B2ED9E-00F0-8D4B-A6AF-4A17A1B3CB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936" y="6241678"/>
              <a:ext cx="288000" cy="288000"/>
            </a:xfrm>
            <a:prstGeom prst="rect">
              <a:avLst/>
            </a:prstGeom>
          </p:spPr>
        </p:pic>
        <p:pic>
          <p:nvPicPr>
            <p:cNvPr id="6" name="Picture 5" descr="A picture containing company name&#10;&#10;Description automatically generated">
              <a:extLst>
                <a:ext uri="{FF2B5EF4-FFF2-40B4-BE49-F238E27FC236}">
                  <a16:creationId xmlns:a16="http://schemas.microsoft.com/office/drawing/2014/main" id="{423CBDAC-32F5-934F-BEB4-B171B0709A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5417" b="6398"/>
            <a:stretch/>
          </p:blipFill>
          <p:spPr>
            <a:xfrm>
              <a:off x="1341776" y="6254525"/>
              <a:ext cx="713397" cy="262307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CA8E0EB-D765-564C-9A43-25A7C040D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209013" y="6241678"/>
              <a:ext cx="1956414" cy="288000"/>
            </a:xfrm>
            <a:prstGeom prst="rect">
              <a:avLst/>
            </a:prstGeom>
          </p:spPr>
        </p:pic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8D72D8C-09F7-2642-86DC-C3FA58E9F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t="11576" b="9977"/>
            <a:stretch/>
          </p:blipFill>
          <p:spPr>
            <a:xfrm>
              <a:off x="4319267" y="6241678"/>
              <a:ext cx="854804" cy="288000"/>
            </a:xfrm>
            <a:prstGeom prst="rect">
              <a:avLst/>
            </a:prstGeom>
          </p:spPr>
        </p:pic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16B952D8-3BB6-AF4E-ABF5-5439221AFD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5327911" y="6262774"/>
              <a:ext cx="1551897" cy="245809"/>
            </a:xfrm>
            <a:prstGeom prst="rect">
              <a:avLst/>
            </a:prstGeom>
          </p:spPr>
        </p:pic>
        <p:pic>
          <p:nvPicPr>
            <p:cNvPr id="21" name="Picture 2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B77EAD1-00F8-134B-AB21-52238ACA5E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t="9201" b="9281"/>
            <a:stretch/>
          </p:blipFill>
          <p:spPr>
            <a:xfrm>
              <a:off x="7033648" y="6261386"/>
              <a:ext cx="1165951" cy="248585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098309D-6AC9-154E-98AE-47B09BB602D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4927" y="6088793"/>
            <a:ext cx="2599262" cy="6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CAD7-6D52-064A-9D01-EEEF5A42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1EAEE-1950-D945-B9E3-0F136A70B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421B01-97D6-254A-AE63-3C6AA48BF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19" y="1264191"/>
            <a:ext cx="11567160" cy="383823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89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CAD7-6D52-064A-9D01-EEEF5A42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1EAEE-1950-D945-B9E3-0F136A70B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CAD7-6D52-064A-9D01-EEEF5A42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1EAEE-1950-D945-B9E3-0F136A70B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3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083851-BD1B-483F-8C98-FABA5C529A59}"/>
              </a:ext>
            </a:extLst>
          </p:cNvPr>
          <p:cNvGrpSpPr/>
          <p:nvPr userDrawn="1"/>
        </p:nvGrpSpPr>
        <p:grpSpPr>
          <a:xfrm>
            <a:off x="0" y="1346171"/>
            <a:ext cx="2834640" cy="4826029"/>
            <a:chOff x="0" y="1346171"/>
            <a:chExt cx="2834640" cy="48260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CF7834-E665-4361-8FD6-77F32901A0AD}"/>
                </a:ext>
              </a:extLst>
            </p:cNvPr>
            <p:cNvGrpSpPr/>
            <p:nvPr/>
          </p:nvGrpSpPr>
          <p:grpSpPr>
            <a:xfrm>
              <a:off x="0" y="1346171"/>
              <a:ext cx="2834640" cy="640080"/>
              <a:chOff x="0" y="1346171"/>
              <a:chExt cx="2834640" cy="64008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FDEC7F-A950-466D-87D5-140DCB33E3A1}"/>
                  </a:ext>
                </a:extLst>
              </p:cNvPr>
              <p:cNvSpPr txBox="1"/>
              <p:nvPr/>
            </p:nvSpPr>
            <p:spPr>
              <a:xfrm>
                <a:off x="0" y="1346171"/>
                <a:ext cx="2834640" cy="64008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txBody>
              <a:bodyPr wrap="square" lIns="914400" rIns="0" anchor="ctr">
                <a:no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20263"/>
                  </a:buClr>
                  <a:buSzTx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Access</a:t>
                </a:r>
              </a:p>
            </p:txBody>
          </p:sp>
          <p:pic>
            <p:nvPicPr>
              <p:cNvPr id="26" name="Graphic 25" descr="Door Open outline">
                <a:extLst>
                  <a:ext uri="{FF2B5EF4-FFF2-40B4-BE49-F238E27FC236}">
                    <a16:creationId xmlns:a16="http://schemas.microsoft.com/office/drawing/2014/main" id="{D28F4094-E5F4-46EB-964D-98AEBF902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349" y="1391891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28DBC0-786E-4C97-B627-4DA4E6DD5775}"/>
                </a:ext>
              </a:extLst>
            </p:cNvPr>
            <p:cNvGrpSpPr/>
            <p:nvPr/>
          </p:nvGrpSpPr>
          <p:grpSpPr>
            <a:xfrm>
              <a:off x="0" y="2043829"/>
              <a:ext cx="2834640" cy="640080"/>
              <a:chOff x="0" y="2035425"/>
              <a:chExt cx="2834640" cy="6400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7FBC08-15A8-4AB3-9830-983C14227972}"/>
                  </a:ext>
                </a:extLst>
              </p:cNvPr>
              <p:cNvSpPr txBox="1"/>
              <p:nvPr/>
            </p:nvSpPr>
            <p:spPr>
              <a:xfrm>
                <a:off x="0" y="2035425"/>
                <a:ext cx="2834640" cy="640080"/>
              </a:xfrm>
              <a:prstGeom prst="rect">
                <a:avLst/>
              </a:prstGeom>
              <a:solidFill>
                <a:schemeClr val="accent3"/>
              </a:solidFill>
              <a:effectLst/>
            </p:spPr>
            <p:txBody>
              <a:bodyPr wrap="square" lIns="914400" rIns="0" anchor="ctr">
                <a:noAutofit/>
              </a:bodyPr>
              <a:lstStyle>
                <a:defPPr>
                  <a:defRPr lang="en-US"/>
                </a:defPPr>
                <a:lvl1pPr marR="0" lvl="0" fontAlgn="auto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20263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r>
                  <a:rPr lang="en-US" sz="1200" b="1" dirty="0"/>
                  <a:t>Adherence</a:t>
                </a:r>
              </a:p>
            </p:txBody>
          </p:sp>
          <p:pic>
            <p:nvPicPr>
              <p:cNvPr id="24" name="Graphic 23" descr="Clipboard Checked outline">
                <a:extLst>
                  <a:ext uri="{FF2B5EF4-FFF2-40B4-BE49-F238E27FC236}">
                    <a16:creationId xmlns:a16="http://schemas.microsoft.com/office/drawing/2014/main" id="{14ECF422-232C-40B0-B0CB-6DEBCF5E5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349" y="2081145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C894FB-B69A-4790-B413-48911395535D}"/>
                </a:ext>
              </a:extLst>
            </p:cNvPr>
            <p:cNvGrpSpPr/>
            <p:nvPr/>
          </p:nvGrpSpPr>
          <p:grpSpPr>
            <a:xfrm>
              <a:off x="0" y="2741487"/>
              <a:ext cx="2834640" cy="640080"/>
              <a:chOff x="0" y="2697868"/>
              <a:chExt cx="2834640" cy="64008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8D02-B89E-4B6E-8818-6A0C1D2C059C}"/>
                  </a:ext>
                </a:extLst>
              </p:cNvPr>
              <p:cNvSpPr txBox="1"/>
              <p:nvPr/>
            </p:nvSpPr>
            <p:spPr>
              <a:xfrm>
                <a:off x="0" y="2697868"/>
                <a:ext cx="2834640" cy="640080"/>
              </a:xfrm>
              <a:prstGeom prst="rect">
                <a:avLst/>
              </a:prstGeom>
              <a:solidFill>
                <a:schemeClr val="accent1"/>
              </a:solidFill>
              <a:effectLst/>
            </p:spPr>
            <p:txBody>
              <a:bodyPr wrap="square" lIns="914400" rIns="0" anchor="ctr">
                <a:noAutofit/>
              </a:bodyPr>
              <a:lstStyle>
                <a:defPPr>
                  <a:defRPr lang="en-US"/>
                </a:defPPr>
                <a:lvl1pPr marR="0" lvl="0" fontAlgn="auto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20263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r>
                  <a:rPr lang="en-US" sz="1200" b="1" dirty="0"/>
                  <a:t>Coordination of Care</a:t>
                </a:r>
              </a:p>
            </p:txBody>
          </p:sp>
          <p:pic>
            <p:nvPicPr>
              <p:cNvPr id="22" name="Graphic 21" descr="Arrow circle outline">
                <a:extLst>
                  <a:ext uri="{FF2B5EF4-FFF2-40B4-BE49-F238E27FC236}">
                    <a16:creationId xmlns:a16="http://schemas.microsoft.com/office/drawing/2014/main" id="{64EE15B5-ABA3-498D-A053-E0C2A670E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349" y="2743588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0888A3-EEA6-4447-A92B-6D7D4408C437}"/>
                </a:ext>
              </a:extLst>
            </p:cNvPr>
            <p:cNvGrpSpPr/>
            <p:nvPr/>
          </p:nvGrpSpPr>
          <p:grpSpPr>
            <a:xfrm>
              <a:off x="0" y="3439145"/>
              <a:ext cx="2834640" cy="640080"/>
              <a:chOff x="0" y="3373070"/>
              <a:chExt cx="2834640" cy="64008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305D4C-2684-4AE5-81F2-B513517556B2}"/>
                  </a:ext>
                </a:extLst>
              </p:cNvPr>
              <p:cNvSpPr txBox="1"/>
              <p:nvPr/>
            </p:nvSpPr>
            <p:spPr>
              <a:xfrm>
                <a:off x="0" y="3373070"/>
                <a:ext cx="2834640" cy="640080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txBody>
              <a:bodyPr wrap="square" lIns="914400" rIns="0" anchor="ctr">
                <a:noAutofit/>
              </a:bodyPr>
              <a:lstStyle>
                <a:defPPr>
                  <a:defRPr lang="en-US"/>
                </a:defPPr>
                <a:lvl1pPr marR="0" lvl="0" fontAlgn="auto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20263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r>
                  <a:rPr lang="en-US" sz="1200" b="1" dirty="0"/>
                  <a:t>Medication Therapy Management and Review</a:t>
                </a:r>
              </a:p>
            </p:txBody>
          </p:sp>
          <p:pic>
            <p:nvPicPr>
              <p:cNvPr id="20" name="Graphic 19" descr="Medicine outline">
                <a:extLst>
                  <a:ext uri="{FF2B5EF4-FFF2-40B4-BE49-F238E27FC236}">
                    <a16:creationId xmlns:a16="http://schemas.microsoft.com/office/drawing/2014/main" id="{023D81CD-7B0C-4B70-A490-F87449529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70349" y="3418790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A3BD26-0985-4132-B781-C186948EA90B}"/>
                </a:ext>
              </a:extLst>
            </p:cNvPr>
            <p:cNvGrpSpPr/>
            <p:nvPr/>
          </p:nvGrpSpPr>
          <p:grpSpPr>
            <a:xfrm>
              <a:off x="0" y="4136803"/>
              <a:ext cx="2834640" cy="640080"/>
              <a:chOff x="0" y="4042003"/>
              <a:chExt cx="2834640" cy="64008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30AE2E-8085-43C2-AC9D-16E59C7AC5C9}"/>
                  </a:ext>
                </a:extLst>
              </p:cNvPr>
              <p:cNvSpPr txBox="1"/>
              <p:nvPr/>
            </p:nvSpPr>
            <p:spPr>
              <a:xfrm>
                <a:off x="0" y="4042003"/>
                <a:ext cx="2834640" cy="640080"/>
              </a:xfrm>
              <a:prstGeom prst="rect">
                <a:avLst/>
              </a:prstGeom>
              <a:solidFill>
                <a:schemeClr val="accent4">
                  <a:lumMod val="25000"/>
                </a:schemeClr>
              </a:solidFill>
              <a:effectLst/>
            </p:spPr>
            <p:txBody>
              <a:bodyPr wrap="square" lIns="914400" rIns="0" anchor="ctr">
                <a:noAutofit/>
              </a:bodyPr>
              <a:lstStyle>
                <a:defPPr>
                  <a:defRPr lang="en-US"/>
                </a:defPPr>
                <a:lvl1pPr marR="0" lvl="0" fontAlgn="auto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20263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r>
                  <a:rPr lang="en-US" sz="1200" b="1" dirty="0"/>
                  <a:t>Education</a:t>
                </a:r>
              </a:p>
            </p:txBody>
          </p:sp>
          <p:pic>
            <p:nvPicPr>
              <p:cNvPr id="18" name="Graphic 17" descr="Classroom outline">
                <a:extLst>
                  <a:ext uri="{FF2B5EF4-FFF2-40B4-BE49-F238E27FC236}">
                    <a16:creationId xmlns:a16="http://schemas.microsoft.com/office/drawing/2014/main" id="{54AAF8A8-4601-4DC7-B220-A43BC7584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70349" y="408772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114E36-1146-44AC-A35B-7FBE1B564B78}"/>
                </a:ext>
              </a:extLst>
            </p:cNvPr>
            <p:cNvGrpSpPr/>
            <p:nvPr/>
          </p:nvGrpSpPr>
          <p:grpSpPr>
            <a:xfrm>
              <a:off x="0" y="4834461"/>
              <a:ext cx="2834640" cy="640080"/>
              <a:chOff x="0" y="4721018"/>
              <a:chExt cx="2834640" cy="64008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74AFD0-2A91-44F1-965A-3899F4526D01}"/>
                  </a:ext>
                </a:extLst>
              </p:cNvPr>
              <p:cNvSpPr txBox="1"/>
              <p:nvPr/>
            </p:nvSpPr>
            <p:spPr>
              <a:xfrm>
                <a:off x="0" y="4721018"/>
                <a:ext cx="2834640" cy="64008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txBody>
              <a:bodyPr wrap="square" lIns="914400" rIns="0" anchor="ctr">
                <a:noAutofit/>
              </a:bodyPr>
              <a:lstStyle>
                <a:defPPr>
                  <a:defRPr lang="en-US"/>
                </a:defPPr>
                <a:lvl1pPr marR="0" lvl="0" fontAlgn="auto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20263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r>
                  <a:rPr lang="en-US" sz="1200" b="1" dirty="0"/>
                  <a:t>Disease State Management</a:t>
                </a:r>
              </a:p>
            </p:txBody>
          </p:sp>
          <p:pic>
            <p:nvPicPr>
              <p:cNvPr id="16" name="Graphic 15" descr="Care outline">
                <a:extLst>
                  <a:ext uri="{FF2B5EF4-FFF2-40B4-BE49-F238E27FC236}">
                    <a16:creationId xmlns:a16="http://schemas.microsoft.com/office/drawing/2014/main" id="{0F929940-C1A0-4E05-8FF7-41F3E1D76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70349" y="4766738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12B936-0AA7-415B-9125-3D7D7F1A2F10}"/>
                </a:ext>
              </a:extLst>
            </p:cNvPr>
            <p:cNvGrpSpPr/>
            <p:nvPr/>
          </p:nvGrpSpPr>
          <p:grpSpPr>
            <a:xfrm>
              <a:off x="0" y="5532120"/>
              <a:ext cx="2834640" cy="640080"/>
              <a:chOff x="0" y="5532120"/>
              <a:chExt cx="2834640" cy="64008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FE7C48-2F9E-4389-9FA7-DFAC4D24E3EF}"/>
                  </a:ext>
                </a:extLst>
              </p:cNvPr>
              <p:cNvSpPr txBox="1"/>
              <p:nvPr/>
            </p:nvSpPr>
            <p:spPr>
              <a:xfrm>
                <a:off x="0" y="5532120"/>
                <a:ext cx="2834640" cy="64008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effectLst/>
            </p:spPr>
            <p:txBody>
              <a:bodyPr wrap="square" lIns="914400" rIns="0" anchor="ctr">
                <a:noAutofit/>
              </a:bodyPr>
              <a:lstStyle>
                <a:defPPr>
                  <a:defRPr lang="en-US"/>
                </a:defPPr>
                <a:lvl1pPr marR="0" lvl="0" fontAlgn="auto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20263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r>
                  <a:rPr lang="en-US" sz="1200" b="1" dirty="0"/>
                  <a:t>Resource Provider</a:t>
                </a:r>
              </a:p>
            </p:txBody>
          </p:sp>
          <p:pic>
            <p:nvPicPr>
              <p:cNvPr id="14" name="Graphic 13" descr="Doctor male outline">
                <a:extLst>
                  <a:ext uri="{FF2B5EF4-FFF2-40B4-BE49-F238E27FC236}">
                    <a16:creationId xmlns:a16="http://schemas.microsoft.com/office/drawing/2014/main" id="{93BB6178-FB4D-4118-BEAD-B7083FD52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70349" y="5577840"/>
                <a:ext cx="548640" cy="5486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927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54E99-4A88-1949-A44A-870B46523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6DBA9-64C1-4A86-88C8-8B24AF156871}"/>
              </a:ext>
            </a:extLst>
          </p:cNvPr>
          <p:cNvSpPr/>
          <p:nvPr userDrawn="1"/>
        </p:nvSpPr>
        <p:spPr>
          <a:xfrm>
            <a:off x="0" y="0"/>
            <a:ext cx="12192000" cy="52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CF092F-1BE4-4064-A50D-0324D8E5F970}"/>
              </a:ext>
            </a:extLst>
          </p:cNvPr>
          <p:cNvSpPr/>
          <p:nvPr userDrawn="1"/>
        </p:nvSpPr>
        <p:spPr>
          <a:xfrm>
            <a:off x="8832304" y="1628800"/>
            <a:ext cx="3359696" cy="52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A111-13E2-4B9C-AEF8-DE2B043D9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6F6E-0A7C-4271-A39E-267D7EF56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9F6B-9EAE-480F-849C-D702D163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A40D-1DB0-43A7-95DB-4D3B9F4625B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E084-DCB7-4A62-A896-BE2B7BA5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6DE01-A709-475E-9C71-40B38929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503C-CA70-4E80-AF84-5C44A8D8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4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3135273"/>
            <a:ext cx="5181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3840480"/>
            <a:ext cx="4267200" cy="259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41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ouston - No Illust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5673EB-5912-6D45-9B64-98C60E03B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937" y="712922"/>
            <a:ext cx="2537882" cy="11589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267AF8-E15C-0145-A893-B014A39372E9}"/>
              </a:ext>
            </a:extLst>
          </p:cNvPr>
          <p:cNvSpPr/>
          <p:nvPr userDrawn="1"/>
        </p:nvSpPr>
        <p:spPr>
          <a:xfrm>
            <a:off x="25400" y="5997844"/>
            <a:ext cx="12192000" cy="860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1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Proprietary information is confidential and not to be shared or distributed beyond the original distribution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R" sz="11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8A1217-970E-9846-8D7C-DEF94B8ED269}"/>
              </a:ext>
            </a:extLst>
          </p:cNvPr>
          <p:cNvGrpSpPr/>
          <p:nvPr userDrawn="1"/>
        </p:nvGrpSpPr>
        <p:grpSpPr>
          <a:xfrm>
            <a:off x="899936" y="6256045"/>
            <a:ext cx="7299663" cy="288000"/>
            <a:chOff x="899936" y="6241678"/>
            <a:chExt cx="7299663" cy="288000"/>
          </a:xfrm>
        </p:grpSpPr>
        <p:pic>
          <p:nvPicPr>
            <p:cNvPr id="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38B2ED9E-00F0-8D4B-A6AF-4A17A1B3CB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9936" y="6241678"/>
              <a:ext cx="288000" cy="288000"/>
            </a:xfrm>
            <a:prstGeom prst="rect">
              <a:avLst/>
            </a:prstGeom>
          </p:spPr>
        </p:pic>
        <p:pic>
          <p:nvPicPr>
            <p:cNvPr id="6" name="Picture 5" descr="A picture containing company name&#10;&#10;Description automatically generated">
              <a:extLst>
                <a:ext uri="{FF2B5EF4-FFF2-40B4-BE49-F238E27FC236}">
                  <a16:creationId xmlns:a16="http://schemas.microsoft.com/office/drawing/2014/main" id="{423CBDAC-32F5-934F-BEB4-B171B0709A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5417" b="6398"/>
            <a:stretch/>
          </p:blipFill>
          <p:spPr>
            <a:xfrm>
              <a:off x="1341776" y="6254525"/>
              <a:ext cx="713397" cy="262307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CA8E0EB-D765-564C-9A43-25A7C040D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09013" y="6241678"/>
              <a:ext cx="1956414" cy="288000"/>
            </a:xfrm>
            <a:prstGeom prst="rect">
              <a:avLst/>
            </a:prstGeom>
          </p:spPr>
        </p:pic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8D72D8C-09F7-2642-86DC-C3FA58E9F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11576" b="9977"/>
            <a:stretch/>
          </p:blipFill>
          <p:spPr>
            <a:xfrm>
              <a:off x="4319267" y="6241678"/>
              <a:ext cx="854804" cy="288000"/>
            </a:xfrm>
            <a:prstGeom prst="rect">
              <a:avLst/>
            </a:prstGeom>
          </p:spPr>
        </p:pic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16B952D8-3BB6-AF4E-ABF5-5439221AFD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327911" y="6262774"/>
              <a:ext cx="1551897" cy="245809"/>
            </a:xfrm>
            <a:prstGeom prst="rect">
              <a:avLst/>
            </a:prstGeom>
          </p:spPr>
        </p:pic>
        <p:pic>
          <p:nvPicPr>
            <p:cNvPr id="21" name="Picture 2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B77EAD1-00F8-134B-AB21-52238ACA5E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t="9201" b="9281"/>
            <a:stretch/>
          </p:blipFill>
          <p:spPr>
            <a:xfrm>
              <a:off x="7033648" y="6261386"/>
              <a:ext cx="1165951" cy="248585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CB34278A-49F6-1445-BEB9-1CAB524B6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5629" y="2195255"/>
            <a:ext cx="7587128" cy="1958732"/>
          </a:xfrm>
        </p:spPr>
        <p:txBody>
          <a:bodyPr wrap="square" lIns="0" rIns="90000" anchor="b">
            <a:noAutofit/>
          </a:bodyPr>
          <a:lstStyle>
            <a:lvl1pPr>
              <a:defRPr sz="4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50F8AED-A1CE-9D4D-A665-2706A8E420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5628" y="4412483"/>
            <a:ext cx="7587128" cy="318998"/>
          </a:xfrm>
        </p:spPr>
        <p:txBody>
          <a:bodyPr wrap="square" lIns="0" rIns="90000">
            <a:noAutofit/>
          </a:bodyPr>
          <a:lstStyle>
            <a:lvl1pPr marL="0" indent="0" algn="l">
              <a:buNone/>
              <a:defRPr sz="14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01B882-99D3-694C-B3D7-F2E88127382A}"/>
              </a:ext>
            </a:extLst>
          </p:cNvPr>
          <p:cNvSpPr/>
          <p:nvPr userDrawn="1"/>
        </p:nvSpPr>
        <p:spPr>
          <a:xfrm>
            <a:off x="1575628" y="4225485"/>
            <a:ext cx="660549" cy="1069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346C0C-11C4-A445-B496-E40DDDB20A0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9104927" y="6060218"/>
            <a:ext cx="2599262" cy="6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2FD2F5A-5F40-ED44-A347-69F540822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5629" y="2729425"/>
            <a:ext cx="7587128" cy="1414402"/>
          </a:xfrm>
        </p:spPr>
        <p:txBody>
          <a:bodyPr wrap="square" lIns="0" rIns="9000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D3E333-BEAC-9E46-96A0-0E99821754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5628" y="4402323"/>
            <a:ext cx="7587128" cy="318998"/>
          </a:xfrm>
        </p:spPr>
        <p:txBody>
          <a:bodyPr wrap="square" lIns="0" rIns="90000">
            <a:noAutofit/>
          </a:bodyPr>
          <a:lstStyle>
            <a:lvl1pPr marL="0" indent="0" algn="l"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33FA3D-D667-424E-AB7B-E59E1D34A155}"/>
              </a:ext>
            </a:extLst>
          </p:cNvPr>
          <p:cNvSpPr/>
          <p:nvPr userDrawn="1"/>
        </p:nvSpPr>
        <p:spPr>
          <a:xfrm>
            <a:off x="1575628" y="4215325"/>
            <a:ext cx="660549" cy="1069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7642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7735E0-7612-4D4A-8B30-B96FDB2E5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5629" y="2729425"/>
            <a:ext cx="7587128" cy="1414402"/>
          </a:xfrm>
        </p:spPr>
        <p:txBody>
          <a:bodyPr wrap="square" lIns="0" rIns="9000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EDFA104-4430-0148-88F1-88BF61090E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5628" y="4402323"/>
            <a:ext cx="7587128" cy="318998"/>
          </a:xfrm>
        </p:spPr>
        <p:txBody>
          <a:bodyPr wrap="square" lIns="0" rIns="90000">
            <a:noAutofit/>
          </a:bodyPr>
          <a:lstStyle>
            <a:lvl1pPr marL="0" indent="0" algn="l"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E40749-AF89-0041-A676-240FD0428627}"/>
              </a:ext>
            </a:extLst>
          </p:cNvPr>
          <p:cNvSpPr/>
          <p:nvPr userDrawn="1"/>
        </p:nvSpPr>
        <p:spPr>
          <a:xfrm>
            <a:off x="1575628" y="4215325"/>
            <a:ext cx="660549" cy="1069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928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9094E4-882A-5B49-980C-46219D158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5629" y="2729425"/>
            <a:ext cx="7587128" cy="1414402"/>
          </a:xfrm>
        </p:spPr>
        <p:txBody>
          <a:bodyPr wrap="square" lIns="0" rIns="9000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336BBB3-04F3-F14B-9AC4-706EDB2166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5628" y="4402323"/>
            <a:ext cx="7587128" cy="318998"/>
          </a:xfrm>
        </p:spPr>
        <p:txBody>
          <a:bodyPr wrap="square" lIns="0" rIns="90000">
            <a:noAutofit/>
          </a:bodyPr>
          <a:lstStyle>
            <a:lvl1pPr marL="0" indent="0" algn="l"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72B9B7-8A4F-1A40-9555-5EE67EC3F6AE}"/>
              </a:ext>
            </a:extLst>
          </p:cNvPr>
          <p:cNvSpPr/>
          <p:nvPr userDrawn="1"/>
        </p:nvSpPr>
        <p:spPr>
          <a:xfrm>
            <a:off x="1575628" y="4215325"/>
            <a:ext cx="660549" cy="10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3352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3EDF-1B03-F949-8AED-4CB16362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18" y="241692"/>
            <a:ext cx="11567159" cy="954107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5FD9-996D-7840-8DB1-7CBE41BB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00" y="1195799"/>
            <a:ext cx="11566800" cy="487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CD3A1E-6233-344F-AA35-EF8059A86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4185" y="6510571"/>
            <a:ext cx="9811062" cy="211473"/>
          </a:xfrm>
        </p:spPr>
        <p:txBody>
          <a:bodyPr>
            <a:noAutofit/>
          </a:bodyPr>
          <a:lstStyle/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3EDF-1B03-F949-8AED-4CB16362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19" y="241692"/>
            <a:ext cx="7059930" cy="954107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5FD9-996D-7840-8DB1-7CBE41BB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00899"/>
            <a:ext cx="7059930" cy="487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CD3A1E-6233-344F-AA35-EF8059A86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8116" y="6510570"/>
            <a:ext cx="6894233" cy="227855"/>
          </a:xfrm>
        </p:spPr>
        <p:txBody>
          <a:bodyPr>
            <a:noAutofit/>
          </a:bodyPr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026C3A-6DD4-4240-AEE3-FA0EDBD71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6650" y="0"/>
            <a:ext cx="4705350" cy="6858000"/>
          </a:xfrm>
        </p:spPr>
        <p:txBody>
          <a:bodyPr/>
          <a:lstStyle/>
          <a:p>
            <a:endParaRPr lang="en-A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112EB-65D6-7D45-A000-7C3C07652835}"/>
              </a:ext>
            </a:extLst>
          </p:cNvPr>
          <p:cNvSpPr/>
          <p:nvPr userDrawn="1"/>
        </p:nvSpPr>
        <p:spPr>
          <a:xfrm>
            <a:off x="5264698" y="-704"/>
            <a:ext cx="2221952" cy="864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FE85BF-D9BF-4F45-843B-329121C12829}"/>
              </a:ext>
            </a:extLst>
          </p:cNvPr>
          <p:cNvSpPr/>
          <p:nvPr userDrawn="1"/>
        </p:nvSpPr>
        <p:spPr>
          <a:xfrm>
            <a:off x="0" y="-704"/>
            <a:ext cx="5292000" cy="8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2CE76199-4589-8B44-9740-F2016721B695}"/>
              </a:ext>
            </a:extLst>
          </p:cNvPr>
          <p:cNvSpPr/>
          <p:nvPr userDrawn="1"/>
        </p:nvSpPr>
        <p:spPr>
          <a:xfrm rot="5400000">
            <a:off x="-3051" y="6429073"/>
            <a:ext cx="380571" cy="374469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1EB091-3E17-6044-B09F-2B7F472800F2}"/>
              </a:ext>
            </a:extLst>
          </p:cNvPr>
          <p:cNvSpPr txBox="1"/>
          <p:nvPr userDrawn="1"/>
        </p:nvSpPr>
        <p:spPr>
          <a:xfrm>
            <a:off x="41337" y="6516902"/>
            <a:ext cx="291793" cy="2154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fld id="{1281356F-048C-0541-A8DA-29375DE60262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3EDF-1B03-F949-8AED-4CB16362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19" y="241692"/>
            <a:ext cx="5783581" cy="954107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5FD9-996D-7840-8DB1-7CBE41BB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00899"/>
            <a:ext cx="5783580" cy="487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CD3A1E-6233-344F-AA35-EF8059A86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8117" y="6510570"/>
            <a:ext cx="5617884" cy="206753"/>
          </a:xfrm>
        </p:spPr>
        <p:txBody>
          <a:bodyPr>
            <a:noAutofit/>
          </a:bodyPr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4EE55E9D-5040-8C40-8005-E9EE965E5709}"/>
              </a:ext>
            </a:extLst>
          </p:cNvPr>
          <p:cNvSpPr/>
          <p:nvPr userDrawn="1"/>
        </p:nvSpPr>
        <p:spPr>
          <a:xfrm rot="5400000">
            <a:off x="-3051" y="6429073"/>
            <a:ext cx="380571" cy="374469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094ED-B63B-E848-A5C1-B202EF6D46ED}"/>
              </a:ext>
            </a:extLst>
          </p:cNvPr>
          <p:cNvSpPr txBox="1"/>
          <p:nvPr userDrawn="1"/>
        </p:nvSpPr>
        <p:spPr>
          <a:xfrm>
            <a:off x="41337" y="6516902"/>
            <a:ext cx="291793" cy="2154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fld id="{1281356F-048C-0541-A8DA-29375DE60262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BD6470-7435-5942-8F29-B5733320C209}"/>
              </a:ext>
            </a:extLst>
          </p:cNvPr>
          <p:cNvSpPr/>
          <p:nvPr userDrawn="1"/>
        </p:nvSpPr>
        <p:spPr>
          <a:xfrm>
            <a:off x="6236677" y="-704"/>
            <a:ext cx="5955323" cy="6858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522EC5CC-3E23-2A45-8151-20996E7D24A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448425" y="1282229"/>
            <a:ext cx="5567363" cy="4893146"/>
          </a:xfrm>
        </p:spPr>
        <p:txBody>
          <a:bodyPr/>
          <a:lstStyle/>
          <a:p>
            <a:endParaRPr lang="en-A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64D652-1E76-3F43-A303-DA60584FDD0B}"/>
              </a:ext>
            </a:extLst>
          </p:cNvPr>
          <p:cNvGrpSpPr/>
          <p:nvPr userDrawn="1"/>
        </p:nvGrpSpPr>
        <p:grpSpPr>
          <a:xfrm>
            <a:off x="0" y="-704"/>
            <a:ext cx="12192000" cy="1800294"/>
            <a:chOff x="0" y="-704"/>
            <a:chExt cx="12192000" cy="1800294"/>
          </a:xfrm>
        </p:grpSpPr>
        <p:pic>
          <p:nvPicPr>
            <p:cNvPr id="14" name="Picture 13" descr="Shape, circle&#10;&#10;Description automatically generated">
              <a:extLst>
                <a:ext uri="{FF2B5EF4-FFF2-40B4-BE49-F238E27FC236}">
                  <a16:creationId xmlns:a16="http://schemas.microsoft.com/office/drawing/2014/main" id="{97F78881-079B-1348-9E03-3668D2D02F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5643"/>
            <a:stretch/>
          </p:blipFill>
          <p:spPr>
            <a:xfrm>
              <a:off x="10556698" y="0"/>
              <a:ext cx="1635302" cy="17995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1CF045-DED3-4E46-AC56-E334438F5347}"/>
                </a:ext>
              </a:extLst>
            </p:cNvPr>
            <p:cNvSpPr/>
            <p:nvPr userDrawn="1"/>
          </p:nvSpPr>
          <p:spPr>
            <a:xfrm>
              <a:off x="5264698" y="-704"/>
              <a:ext cx="5292000" cy="864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055261-BB98-354F-9E60-E63B7F948968}"/>
                </a:ext>
              </a:extLst>
            </p:cNvPr>
            <p:cNvSpPr/>
            <p:nvPr userDrawn="1"/>
          </p:nvSpPr>
          <p:spPr>
            <a:xfrm>
              <a:off x="0" y="-704"/>
              <a:ext cx="5292000" cy="864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15D3FC12-8C4A-7241-A8D2-70BD5D7274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1585" y="6206883"/>
            <a:ext cx="135781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3EDF-1B03-F949-8AED-4CB16362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18" y="241692"/>
            <a:ext cx="11567159" cy="954107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5FD9-996D-7840-8DB1-7CBE41BB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716405"/>
            <a:ext cx="11567160" cy="44605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CD3A1E-6233-344F-AA35-EF8059A86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2B0068-1BA4-8446-B20D-926128A9CC57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312419" y="1264191"/>
            <a:ext cx="11567160" cy="383823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0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70FB7-086D-CF46-976F-90A8E456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19" y="241692"/>
            <a:ext cx="11567160" cy="9541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C0186-1DE9-5E42-9721-88371BBE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300899"/>
            <a:ext cx="11567160" cy="4871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DEC31-2613-EF4F-945F-B7A6B695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6" y="6510570"/>
            <a:ext cx="9811062" cy="211473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>
            <a:lvl1pPr algn="ct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800" i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18A557-DE90-F842-890F-F16DD99B6841}"/>
              </a:ext>
            </a:extLst>
          </p:cNvPr>
          <p:cNvGrpSpPr/>
          <p:nvPr userDrawn="1"/>
        </p:nvGrpSpPr>
        <p:grpSpPr>
          <a:xfrm>
            <a:off x="0" y="-704"/>
            <a:ext cx="12192000" cy="1800294"/>
            <a:chOff x="0" y="-704"/>
            <a:chExt cx="12192000" cy="1800294"/>
          </a:xfrm>
        </p:grpSpPr>
        <p:pic>
          <p:nvPicPr>
            <p:cNvPr id="18" name="Picture 17" descr="Shape, circle&#10;&#10;Description automatically generated">
              <a:extLst>
                <a:ext uri="{FF2B5EF4-FFF2-40B4-BE49-F238E27FC236}">
                  <a16:creationId xmlns:a16="http://schemas.microsoft.com/office/drawing/2014/main" id="{7A2E985E-3F38-054B-907F-C09F54DEE3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/>
            <a:srcRect r="5643"/>
            <a:stretch/>
          </p:blipFill>
          <p:spPr>
            <a:xfrm>
              <a:off x="10556698" y="0"/>
              <a:ext cx="1635302" cy="17995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C5BDD6-09FC-544F-B0C9-7AA4D7103E9F}"/>
                </a:ext>
              </a:extLst>
            </p:cNvPr>
            <p:cNvSpPr/>
            <p:nvPr userDrawn="1"/>
          </p:nvSpPr>
          <p:spPr>
            <a:xfrm>
              <a:off x="5264698" y="-704"/>
              <a:ext cx="5292000" cy="864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87E8D-C540-8649-9F01-5C3D1E3652D3}"/>
                </a:ext>
              </a:extLst>
            </p:cNvPr>
            <p:cNvSpPr/>
            <p:nvPr userDrawn="1"/>
          </p:nvSpPr>
          <p:spPr>
            <a:xfrm>
              <a:off x="0" y="-704"/>
              <a:ext cx="5292000" cy="864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</p:grp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5C639E13-4AFD-9145-A7A9-BBC015CA302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521585" y="6206883"/>
            <a:ext cx="1357815" cy="620038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31828621-650B-614F-AB08-3752CE6E42A9}"/>
              </a:ext>
            </a:extLst>
          </p:cNvPr>
          <p:cNvSpPr/>
          <p:nvPr userDrawn="1"/>
        </p:nvSpPr>
        <p:spPr>
          <a:xfrm rot="5400000">
            <a:off x="-3051" y="6429073"/>
            <a:ext cx="380571" cy="374469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D0D3B-D1D3-8442-BFEB-E7AF3BFDBF04}"/>
              </a:ext>
            </a:extLst>
          </p:cNvPr>
          <p:cNvSpPr txBox="1"/>
          <p:nvPr userDrawn="1"/>
        </p:nvSpPr>
        <p:spPr>
          <a:xfrm>
            <a:off x="41337" y="6516902"/>
            <a:ext cx="291793" cy="2154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fld id="{1281356F-048C-0541-A8DA-29375DE60262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662" r:id="rId3"/>
    <p:sldLayoutId id="2147483670" r:id="rId4"/>
    <p:sldLayoutId id="2147483671" r:id="rId5"/>
    <p:sldLayoutId id="2147483650" r:id="rId6"/>
    <p:sldLayoutId id="2147483673" r:id="rId7"/>
    <p:sldLayoutId id="2147483674" r:id="rId8"/>
    <p:sldLayoutId id="2147483669" r:id="rId9"/>
    <p:sldLayoutId id="2147483658" r:id="rId10"/>
    <p:sldLayoutId id="2147483678" r:id="rId11"/>
    <p:sldLayoutId id="2147483681" r:id="rId12"/>
    <p:sldLayoutId id="2147483655" r:id="rId13"/>
    <p:sldLayoutId id="2147483684" r:id="rId14"/>
    <p:sldLayoutId id="2147483682" r:id="rId15"/>
    <p:sldLayoutId id="214748368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 cap="all" spc="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6525" indent="-136525" algn="l" defTabSz="914400" rtl="0" eaLnBrk="1" latinLnBrk="0" hangingPunct="1">
        <a:lnSpc>
          <a:spcPct val="115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22300" indent="-165100" algn="l" defTabSz="914400" rtl="0" eaLnBrk="1" latinLnBrk="0" hangingPunct="1">
        <a:lnSpc>
          <a:spcPct val="115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069975" indent="-155575" algn="l" defTabSz="914400" rtl="0" eaLnBrk="1" latinLnBrk="0" hangingPunct="1">
        <a:lnSpc>
          <a:spcPct val="115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517650" indent="-146050" algn="l" defTabSz="914400" rtl="0" eaLnBrk="1" latinLnBrk="0" hangingPunct="1">
        <a:lnSpc>
          <a:spcPct val="115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966913" indent="-138113" algn="l" defTabSz="914400" rtl="0" eaLnBrk="1" latinLnBrk="0" hangingPunct="1">
        <a:lnSpc>
          <a:spcPct val="115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768" userDrawn="1">
          <p15:clr>
            <a:srgbClr val="F26B43"/>
          </p15:clr>
        </p15:guide>
        <p15:guide id="5" orient="horz" pos="14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7" pos="7488" userDrawn="1">
          <p15:clr>
            <a:srgbClr val="F26B43"/>
          </p15:clr>
        </p15:guide>
        <p15:guide id="8" pos="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26" Type="http://schemas.openxmlformats.org/officeDocument/2006/relationships/image" Target="../media/image54.sv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34" Type="http://schemas.openxmlformats.org/officeDocument/2006/relationships/hyperlink" Target="about:blank" TargetMode="Externa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hyperlink" Target="about:blank" TargetMode="External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sv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svg"/><Relationship Id="rId32" Type="http://schemas.openxmlformats.org/officeDocument/2006/relationships/image" Target="../media/image60.sv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sv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svg"/><Relationship Id="rId27" Type="http://schemas.openxmlformats.org/officeDocument/2006/relationships/image" Target="../media/image55.png"/><Relationship Id="rId30" Type="http://schemas.openxmlformats.org/officeDocument/2006/relationships/image" Target="../media/image58.svg"/><Relationship Id="rId35" Type="http://schemas.openxmlformats.org/officeDocument/2006/relationships/hyperlink" Target="about:blank" TargetMode="External"/><Relationship Id="rId8" Type="http://schemas.openxmlformats.org/officeDocument/2006/relationships/image" Target="../media/image3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FAC7-3D2E-448C-69D1-5AD35F0B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Mental HealthCare System: Houston</a:t>
            </a:r>
            <a:br>
              <a:rPr lang="en-US" dirty="0"/>
            </a:br>
            <a:r>
              <a:rPr lang="en-US" sz="1800" b="0" dirty="0"/>
              <a:t>For Adults living with serious mental illness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78F66-ADFD-EB97-4FF5-3232FA4CE6D2}"/>
              </a:ext>
            </a:extLst>
          </p:cNvPr>
          <p:cNvSpPr txBox="1"/>
          <p:nvPr/>
        </p:nvSpPr>
        <p:spPr>
          <a:xfrm>
            <a:off x="8971341" y="1347943"/>
            <a:ext cx="3112503" cy="92582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596B01B-DEBD-D3C6-5472-6785492D24E5}"/>
              </a:ext>
            </a:extLst>
          </p:cNvPr>
          <p:cNvGrpSpPr/>
          <p:nvPr/>
        </p:nvGrpSpPr>
        <p:grpSpPr>
          <a:xfrm>
            <a:off x="9194885" y="1460093"/>
            <a:ext cx="2671493" cy="770696"/>
            <a:chOff x="9194885" y="1352643"/>
            <a:chExt cx="2671493" cy="770696"/>
          </a:xfrm>
        </p:grpSpPr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8E82F4-51DE-EAAD-408E-680D99523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3592" y="1352643"/>
              <a:ext cx="468000" cy="46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960F2F-4A69-E42E-E6FF-EBB1FF260C3A}"/>
                </a:ext>
              </a:extLst>
            </p:cNvPr>
            <p:cNvSpPr txBox="1"/>
            <p:nvPr/>
          </p:nvSpPr>
          <p:spPr>
            <a:xfrm>
              <a:off x="10170286" y="1835192"/>
              <a:ext cx="714612" cy="288147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NAMI GH Support Groups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FB8C2F-9CEE-BEA7-16F5-93179DF7033D}"/>
                </a:ext>
              </a:extLst>
            </p:cNvPr>
            <p:cNvSpPr txBox="1"/>
            <p:nvPr/>
          </p:nvSpPr>
          <p:spPr>
            <a:xfrm>
              <a:off x="9194885" y="1835192"/>
              <a:ext cx="714612" cy="288147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NAMI GH Programs</a:t>
              </a:r>
            </a:p>
          </p:txBody>
        </p:sp>
        <p:pic>
          <p:nvPicPr>
            <p:cNvPr id="13" name="Picture 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A380E00-FE2F-B595-3C43-0564E8495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0133" y="1352643"/>
              <a:ext cx="468000" cy="468000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9155347-B433-EFD1-A4D1-FBE693A8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67049" y="1352643"/>
              <a:ext cx="468000" cy="468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B60BA6-F1FF-7F85-D217-420BBEA36CB0}"/>
                </a:ext>
              </a:extLst>
            </p:cNvPr>
            <p:cNvSpPr txBox="1"/>
            <p:nvPr/>
          </p:nvSpPr>
          <p:spPr>
            <a:xfrm>
              <a:off x="11151766" y="1835192"/>
              <a:ext cx="714612" cy="288147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MHA Houston Screener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BBA17F8-3AA0-30F6-8B46-9F43CA9CE63A}"/>
              </a:ext>
            </a:extLst>
          </p:cNvPr>
          <p:cNvSpPr txBox="1"/>
          <p:nvPr/>
        </p:nvSpPr>
        <p:spPr>
          <a:xfrm>
            <a:off x="8976320" y="4888562"/>
            <a:ext cx="3112502" cy="803688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9DFEDE9-71AB-2BE6-9232-D4C6026A8668}"/>
              </a:ext>
            </a:extLst>
          </p:cNvPr>
          <p:cNvGrpSpPr/>
          <p:nvPr/>
        </p:nvGrpSpPr>
        <p:grpSpPr>
          <a:xfrm>
            <a:off x="9153867" y="5011192"/>
            <a:ext cx="2611682" cy="668217"/>
            <a:chOff x="9153867" y="5090628"/>
            <a:chExt cx="2611682" cy="668217"/>
          </a:xfrm>
        </p:grpSpPr>
        <p:pic>
          <p:nvPicPr>
            <p:cNvPr id="25" name="Picture 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5961845-744B-BF40-0E2A-55020ABC9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673" y="5090628"/>
              <a:ext cx="468000" cy="468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E1F76B-A2E1-F539-04F8-FE9F7BA2F9EA}"/>
                </a:ext>
              </a:extLst>
            </p:cNvPr>
            <p:cNvSpPr txBox="1"/>
            <p:nvPr/>
          </p:nvSpPr>
          <p:spPr>
            <a:xfrm>
              <a:off x="9153867" y="5578420"/>
              <a:ext cx="777612" cy="18042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Crisis Intervention</a:t>
              </a:r>
            </a:p>
          </p:txBody>
        </p:sp>
        <p:pic>
          <p:nvPicPr>
            <p:cNvPr id="23" name="Picture 2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683105C-C364-C728-E0F5-0D87706C1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3591" y="5090628"/>
              <a:ext cx="468000" cy="468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542B72-0936-C6EA-0729-EE28E7665E71}"/>
                </a:ext>
              </a:extLst>
            </p:cNvPr>
            <p:cNvSpPr txBox="1"/>
            <p:nvPr/>
          </p:nvSpPr>
          <p:spPr>
            <a:xfrm>
              <a:off x="10103656" y="5578420"/>
              <a:ext cx="857830" cy="18042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The Harris Center</a:t>
              </a:r>
            </a:p>
          </p:txBody>
        </p: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59F151C-A341-91C1-3AB5-71DE65234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78510" y="5090628"/>
              <a:ext cx="468000" cy="468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E526F9-B59C-733E-E9B0-5D2074E4CBB1}"/>
                </a:ext>
              </a:extLst>
            </p:cNvPr>
            <p:cNvSpPr txBox="1"/>
            <p:nvPr/>
          </p:nvSpPr>
          <p:spPr>
            <a:xfrm>
              <a:off x="11252595" y="5578420"/>
              <a:ext cx="512954" cy="18042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Houston CIT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76F639-2C24-63D4-3808-C8EC50443AA6}"/>
              </a:ext>
            </a:extLst>
          </p:cNvPr>
          <p:cNvSpPr txBox="1"/>
          <p:nvPr/>
        </p:nvSpPr>
        <p:spPr>
          <a:xfrm>
            <a:off x="8971340" y="2302791"/>
            <a:ext cx="3112503" cy="160711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A131325E-80A5-155A-4379-FB7992DD5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9666" y="2405112"/>
            <a:ext cx="468000" cy="46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021570-5D7C-8FD4-DDF5-E54308FA5A5E}"/>
              </a:ext>
            </a:extLst>
          </p:cNvPr>
          <p:cNvSpPr txBox="1"/>
          <p:nvPr/>
        </p:nvSpPr>
        <p:spPr>
          <a:xfrm>
            <a:off x="11102808" y="2879116"/>
            <a:ext cx="857830" cy="28814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sz="700" dirty="0"/>
              <a:t>Discovery</a:t>
            </a:r>
            <a:br>
              <a:rPr lang="en-US" sz="700" dirty="0"/>
            </a:br>
            <a:r>
              <a:rPr lang="en-US" sz="700" dirty="0"/>
              <a:t>Program</a:t>
            </a:r>
          </a:p>
        </p:txBody>
      </p:sp>
      <p:pic>
        <p:nvPicPr>
          <p:cNvPr id="38" name="Picture 37" descr="Shape&#10;&#10;Description automatically generated with low confidence">
            <a:extLst>
              <a:ext uri="{FF2B5EF4-FFF2-40B4-BE49-F238E27FC236}">
                <a16:creationId xmlns:a16="http://schemas.microsoft.com/office/drawing/2014/main" id="{2B10F996-9704-1604-9C82-0960952389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332" y="2411116"/>
            <a:ext cx="468000" cy="46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EDC1161-4634-EA69-F6B1-46889009333A}"/>
              </a:ext>
            </a:extLst>
          </p:cNvPr>
          <p:cNvSpPr txBox="1"/>
          <p:nvPr/>
        </p:nvSpPr>
        <p:spPr>
          <a:xfrm>
            <a:off x="9140474" y="2879116"/>
            <a:ext cx="857830" cy="28814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sz="700" dirty="0"/>
              <a:t>Fort Bend</a:t>
            </a:r>
            <a:br>
              <a:rPr lang="en-US" sz="700" dirty="0"/>
            </a:br>
            <a:r>
              <a:rPr lang="en-US" sz="700" dirty="0"/>
              <a:t>Resources</a:t>
            </a:r>
          </a:p>
        </p:txBody>
      </p:sp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C0316A8D-5245-BC37-FC44-E139945269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5533" y="2411116"/>
            <a:ext cx="468000" cy="46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E31B691-0CA8-4E3F-04D3-FED19AF1CBD5}"/>
              </a:ext>
            </a:extLst>
          </p:cNvPr>
          <p:cNvSpPr txBox="1"/>
          <p:nvPr/>
        </p:nvSpPr>
        <p:spPr>
          <a:xfrm>
            <a:off x="10098676" y="2879116"/>
            <a:ext cx="857830" cy="28814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sz="700" dirty="0"/>
              <a:t>Houston Behavioral Healthcare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F88D85F-7228-0106-B2CC-746238747F7F}"/>
              </a:ext>
            </a:extLst>
          </p:cNvPr>
          <p:cNvGrpSpPr/>
          <p:nvPr/>
        </p:nvGrpSpPr>
        <p:grpSpPr>
          <a:xfrm>
            <a:off x="9573632" y="3233686"/>
            <a:ext cx="1976314" cy="643244"/>
            <a:chOff x="9573632" y="3115564"/>
            <a:chExt cx="1976314" cy="643244"/>
          </a:xfrm>
        </p:grpSpPr>
        <p:pic>
          <p:nvPicPr>
            <p:cNvPr id="42" name="Picture 4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AAF793E-9F8D-8805-BAAE-ADAA036D4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849455" y="3115564"/>
              <a:ext cx="468000" cy="468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3B2FC9-AED7-81D7-C55B-2BD2238A8EF5}"/>
                </a:ext>
              </a:extLst>
            </p:cNvPr>
            <p:cNvSpPr txBox="1"/>
            <p:nvPr/>
          </p:nvSpPr>
          <p:spPr>
            <a:xfrm>
              <a:off x="10616964" y="3578383"/>
              <a:ext cx="932982" cy="18042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/>
                <a:t>The Council Recovery </a:t>
              </a:r>
            </a:p>
          </p:txBody>
        </p:sp>
        <p:pic>
          <p:nvPicPr>
            <p:cNvPr id="34" name="Picture 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B3E4EB6-1D89-1EB6-CFC0-1F44577C0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21852" y="3115564"/>
              <a:ext cx="468000" cy="468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94AA9E-920A-56E1-A2EE-77A46450CBEA}"/>
                </a:ext>
              </a:extLst>
            </p:cNvPr>
            <p:cNvSpPr txBox="1"/>
            <p:nvPr/>
          </p:nvSpPr>
          <p:spPr>
            <a:xfrm>
              <a:off x="9573632" y="3578383"/>
              <a:ext cx="964441" cy="18042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/>
                <a:t>IOP Locations Houston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379A3E8-A5EE-CC56-CAA2-233945005834}"/>
              </a:ext>
            </a:extLst>
          </p:cNvPr>
          <p:cNvSpPr txBox="1"/>
          <p:nvPr/>
        </p:nvSpPr>
        <p:spPr>
          <a:xfrm>
            <a:off x="8976320" y="3936320"/>
            <a:ext cx="3112502" cy="9258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98A26F-4015-1880-B6E4-1CC19B7C00ED}"/>
              </a:ext>
            </a:extLst>
          </p:cNvPr>
          <p:cNvGrpSpPr/>
          <p:nvPr/>
        </p:nvGrpSpPr>
        <p:grpSpPr>
          <a:xfrm>
            <a:off x="9201393" y="4060953"/>
            <a:ext cx="2748567" cy="756741"/>
            <a:chOff x="9201393" y="4031833"/>
            <a:chExt cx="2748567" cy="756741"/>
          </a:xfrm>
        </p:grpSpPr>
        <p:pic>
          <p:nvPicPr>
            <p:cNvPr id="56" name="Picture 5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8C629F-F1AD-8DFD-329C-31F89A572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481960" y="4031833"/>
              <a:ext cx="468000" cy="4680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4B17BDA-F6F7-31FF-1520-A601F0C61DC2}"/>
                </a:ext>
              </a:extLst>
            </p:cNvPr>
            <p:cNvSpPr txBox="1"/>
            <p:nvPr/>
          </p:nvSpPr>
          <p:spPr>
            <a:xfrm>
              <a:off x="11477221" y="4500427"/>
              <a:ext cx="468000" cy="288147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United Way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Helpline</a:t>
              </a:r>
            </a:p>
          </p:txBody>
        </p:sp>
        <p:pic>
          <p:nvPicPr>
            <p:cNvPr id="54" name="Picture 5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C73CB00-5F10-EE8B-3057-F6611472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21771" y="4031833"/>
              <a:ext cx="468000" cy="4680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A0201BF-4F36-0C76-5D0C-D573D1923F2F}"/>
                </a:ext>
              </a:extLst>
            </p:cNvPr>
            <p:cNvSpPr txBox="1"/>
            <p:nvPr/>
          </p:nvSpPr>
          <p:spPr>
            <a:xfrm>
              <a:off x="10640421" y="4500427"/>
              <a:ext cx="618861" cy="288147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Hope and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Healing Center</a:t>
              </a:r>
            </a:p>
          </p:txBody>
        </p:sp>
        <p:pic>
          <p:nvPicPr>
            <p:cNvPr id="52" name="Picture 5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4EDA196-69A7-A9FF-A2B0-5516D1124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61582" y="4031833"/>
              <a:ext cx="468000" cy="468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863E51-181C-2B47-EA6D-3EDA845F6613}"/>
                </a:ext>
              </a:extLst>
            </p:cNvPr>
            <p:cNvSpPr txBox="1"/>
            <p:nvPr/>
          </p:nvSpPr>
          <p:spPr>
            <a:xfrm>
              <a:off x="9938920" y="4500427"/>
              <a:ext cx="522942" cy="288147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NAMI Crisis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Guide</a:t>
              </a:r>
            </a:p>
          </p:txBody>
        </p:sp>
        <p:pic>
          <p:nvPicPr>
            <p:cNvPr id="50" name="Picture 4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FFFA03C-E71D-CEFE-15B1-C1BAA2085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1393" y="4031833"/>
              <a:ext cx="468000" cy="4680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D17C4F0-B15D-9DDE-7657-3C156A76CD5B}"/>
                </a:ext>
              </a:extLst>
            </p:cNvPr>
            <p:cNvSpPr txBox="1"/>
            <p:nvPr/>
          </p:nvSpPr>
          <p:spPr>
            <a:xfrm>
              <a:off x="9215873" y="4500427"/>
              <a:ext cx="430858" cy="288147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Fort Bend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Resources</a:t>
              </a: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A1E4AB6D-2303-700A-AA5A-40B79E8147F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9293" r="29498" b="12253"/>
          <a:stretch/>
        </p:blipFill>
        <p:spPr>
          <a:xfrm>
            <a:off x="695400" y="6171082"/>
            <a:ext cx="5337059" cy="61288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AFC86F02-F36F-2E68-F5AB-4F0943EF43E8}"/>
              </a:ext>
            </a:extLst>
          </p:cNvPr>
          <p:cNvGrpSpPr/>
          <p:nvPr/>
        </p:nvGrpSpPr>
        <p:grpSpPr>
          <a:xfrm>
            <a:off x="57972" y="1916832"/>
            <a:ext cx="8820744" cy="4152987"/>
            <a:chOff x="276567" y="976940"/>
            <a:chExt cx="11297786" cy="531923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2070EC-9DD3-6DEF-811D-9C27766948A0}"/>
                </a:ext>
              </a:extLst>
            </p:cNvPr>
            <p:cNvGrpSpPr/>
            <p:nvPr/>
          </p:nvGrpSpPr>
          <p:grpSpPr>
            <a:xfrm>
              <a:off x="276567" y="976940"/>
              <a:ext cx="10873604" cy="5319230"/>
              <a:chOff x="783433" y="1226904"/>
              <a:chExt cx="10873604" cy="531923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3AACC577-17DD-1480-EAE8-4865A7F1766D}"/>
                  </a:ext>
                </a:extLst>
              </p:cNvPr>
              <p:cNvGrpSpPr/>
              <p:nvPr/>
            </p:nvGrpSpPr>
            <p:grpSpPr>
              <a:xfrm>
                <a:off x="783433" y="1226904"/>
                <a:ext cx="10873604" cy="5319230"/>
                <a:chOff x="821248" y="366163"/>
                <a:chExt cx="12344484" cy="6038770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244E41CB-8987-5CED-3E04-A2DB9C3FD2E2}"/>
                    </a:ext>
                  </a:extLst>
                </p:cNvPr>
                <p:cNvGrpSpPr/>
                <p:nvPr/>
              </p:nvGrpSpPr>
              <p:grpSpPr>
                <a:xfrm>
                  <a:off x="821248" y="918688"/>
                  <a:ext cx="9958567" cy="5462640"/>
                  <a:chOff x="821248" y="2347393"/>
                  <a:chExt cx="9958567" cy="3853574"/>
                </a:xfrm>
              </p:grpSpPr>
              <p:sp>
                <p:nvSpPr>
                  <p:cNvPr id="103" name="Rectangle: Rounded Corners 2">
                    <a:extLst>
                      <a:ext uri="{FF2B5EF4-FFF2-40B4-BE49-F238E27FC236}">
                        <a16:creationId xmlns:a16="http://schemas.microsoft.com/office/drawing/2014/main" id="{37B1D68E-84E3-5FC1-6D66-C744C7761B37}"/>
                      </a:ext>
                    </a:extLst>
                  </p:cNvPr>
                  <p:cNvSpPr/>
                  <p:nvPr/>
                </p:nvSpPr>
                <p:spPr>
                  <a:xfrm>
                    <a:off x="937478" y="2347393"/>
                    <a:ext cx="9842337" cy="3853574"/>
                  </a:xfrm>
                  <a:prstGeom prst="roundRect">
                    <a:avLst>
                      <a:gd name="adj" fmla="val 46280"/>
                    </a:avLst>
                  </a:prstGeom>
                  <a:solidFill>
                    <a:schemeClr val="accent2"/>
                  </a:solidFill>
                  <a:ln w="3810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04" name="Rectangle: Rounded Corners 27">
                    <a:extLst>
                      <a:ext uri="{FF2B5EF4-FFF2-40B4-BE49-F238E27FC236}">
                        <a16:creationId xmlns:a16="http://schemas.microsoft.com/office/drawing/2014/main" id="{E5D31C4A-F7A6-4D07-ACAB-E2B80860F1DD}"/>
                      </a:ext>
                    </a:extLst>
                  </p:cNvPr>
                  <p:cNvSpPr/>
                  <p:nvPr/>
                </p:nvSpPr>
                <p:spPr>
                  <a:xfrm>
                    <a:off x="865470" y="2588539"/>
                    <a:ext cx="9757023" cy="3255893"/>
                  </a:xfrm>
                  <a:prstGeom prst="roundRect">
                    <a:avLst>
                      <a:gd name="adj" fmla="val 48029"/>
                    </a:avLst>
                  </a:prstGeom>
                  <a:solidFill>
                    <a:schemeClr val="accent5"/>
                  </a:solidFill>
                  <a:ln w="3810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05" name="Rectangle: Rounded Corners 28">
                    <a:extLst>
                      <a:ext uri="{FF2B5EF4-FFF2-40B4-BE49-F238E27FC236}">
                        <a16:creationId xmlns:a16="http://schemas.microsoft.com/office/drawing/2014/main" id="{FD751F15-2BB0-2337-E739-34F89063EF61}"/>
                      </a:ext>
                    </a:extLst>
                  </p:cNvPr>
                  <p:cNvSpPr/>
                  <p:nvPr/>
                </p:nvSpPr>
                <p:spPr>
                  <a:xfrm>
                    <a:off x="951621" y="2854151"/>
                    <a:ext cx="9486885" cy="265328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 w="3810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06" name="Rectangle: Rounded Corners 29">
                    <a:extLst>
                      <a:ext uri="{FF2B5EF4-FFF2-40B4-BE49-F238E27FC236}">
                        <a16:creationId xmlns:a16="http://schemas.microsoft.com/office/drawing/2014/main" id="{0F407353-034B-301E-6B39-CD21B6344039}"/>
                      </a:ext>
                    </a:extLst>
                  </p:cNvPr>
                  <p:cNvSpPr/>
                  <p:nvPr/>
                </p:nvSpPr>
                <p:spPr>
                  <a:xfrm>
                    <a:off x="1244533" y="3130288"/>
                    <a:ext cx="8954915" cy="210875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3810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07" name="Rectangle: Rounded Corners 30">
                    <a:extLst>
                      <a:ext uri="{FF2B5EF4-FFF2-40B4-BE49-F238E27FC236}">
                        <a16:creationId xmlns:a16="http://schemas.microsoft.com/office/drawing/2014/main" id="{A5AB4A8A-B458-F1AE-81EA-2D5C432567CE}"/>
                      </a:ext>
                    </a:extLst>
                  </p:cNvPr>
                  <p:cNvSpPr/>
                  <p:nvPr/>
                </p:nvSpPr>
                <p:spPr>
                  <a:xfrm>
                    <a:off x="1474948" y="3430200"/>
                    <a:ext cx="8509101" cy="151499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3810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35D6C705-C9D5-3E2F-E615-D7B47D4DC971}"/>
                      </a:ext>
                    </a:extLst>
                  </p:cNvPr>
                  <p:cNvSpPr/>
                  <p:nvPr/>
                </p:nvSpPr>
                <p:spPr>
                  <a:xfrm>
                    <a:off x="821248" y="2690561"/>
                    <a:ext cx="934282" cy="30043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0FAD8A2-9A8E-E1E5-E8AA-DF6F97A06835}"/>
                    </a:ext>
                  </a:extLst>
                </p:cNvPr>
                <p:cNvSpPr txBox="1"/>
                <p:nvPr/>
              </p:nvSpPr>
              <p:spPr>
                <a:xfrm>
                  <a:off x="2936854" y="366163"/>
                  <a:ext cx="4104457" cy="5468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100" b="1" dirty="0"/>
                    <a:t>WHEN TO SEEK CARE</a:t>
                  </a:r>
                </a:p>
                <a:p>
                  <a:r>
                    <a:rPr lang="en-US" sz="1000" b="0" i="0" u="none" strike="noStrike" baseline="0" dirty="0"/>
                    <a:t>Feelings and situations you may experience</a:t>
                  </a:r>
                  <a:endParaRPr lang="en-US" sz="1000" dirty="0"/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E28AF3A-3092-381B-1AE9-BEE506650B2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51621" y="1181435"/>
                  <a:ext cx="1619680" cy="1619680"/>
                  <a:chOff x="4342237" y="2296577"/>
                  <a:chExt cx="1080120" cy="1080120"/>
                </a:xfrm>
              </p:grpSpPr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E3A82FDA-FB0E-45B1-8A59-009B0CA7A3CE}"/>
                      </a:ext>
                    </a:extLst>
                  </p:cNvPr>
                  <p:cNvSpPr/>
                  <p:nvPr/>
                </p:nvSpPr>
                <p:spPr>
                  <a:xfrm>
                    <a:off x="4342237" y="2296577"/>
                    <a:ext cx="1080120" cy="108012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pic>
                <p:nvPicPr>
                  <p:cNvPr id="102" name="Graphic 101" descr="Confused person outline">
                    <a:extLst>
                      <a:ext uri="{FF2B5EF4-FFF2-40B4-BE49-F238E27FC236}">
                        <a16:creationId xmlns:a16="http://schemas.microsoft.com/office/drawing/2014/main" id="{C361C644-060A-7E79-389C-EBD152F960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>
                    <a:extLs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rcRect/>
                  <a:stretch/>
                </p:blipFill>
                <p:spPr>
                  <a:xfrm>
                    <a:off x="4425097" y="2379437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85A72EF-C2F0-BBC0-269C-7E1C50831FA1}"/>
                    </a:ext>
                  </a:extLst>
                </p:cNvPr>
                <p:cNvSpPr txBox="1"/>
                <p:nvPr/>
              </p:nvSpPr>
              <p:spPr>
                <a:xfrm>
                  <a:off x="3143669" y="4029273"/>
                  <a:ext cx="2692304" cy="5468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100" b="1" i="0" u="none" strike="noStrike" baseline="0" dirty="0"/>
                    <a:t>WHOM TO ENGAGE</a:t>
                  </a:r>
                </a:p>
                <a:p>
                  <a:r>
                    <a:rPr lang="en-US" sz="1000" b="0" i="0" u="none" strike="noStrike" baseline="0" dirty="0"/>
                    <a:t>Services that may help</a:t>
                  </a:r>
                  <a:endParaRPr lang="en-US" sz="1000" dirty="0"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68AC0B6-E9C8-1B2F-E062-A435C4E6483C}"/>
                    </a:ext>
                  </a:extLst>
                </p:cNvPr>
                <p:cNvSpPr txBox="1"/>
                <p:nvPr/>
              </p:nvSpPr>
              <p:spPr>
                <a:xfrm>
                  <a:off x="10651893" y="1713140"/>
                  <a:ext cx="2513839" cy="546811"/>
                </a:xfrm>
                <a:prstGeom prst="rect">
                  <a:avLst/>
                </a:prstGeom>
                <a:noFill/>
              </p:spPr>
              <p:txBody>
                <a:bodyPr wrap="square" anchor="b">
                  <a:spAutoFit/>
                </a:bodyPr>
                <a:lstStyle/>
                <a:p>
                  <a:r>
                    <a:rPr lang="en-US" sz="1100" b="1" i="0" u="none" strike="noStrike" baseline="0" dirty="0"/>
                    <a:t>WHERE TO GO</a:t>
                  </a:r>
                </a:p>
                <a:p>
                  <a:r>
                    <a:rPr lang="en-US" sz="1000" b="0" i="0" u="none" strike="noStrike" baseline="0" dirty="0"/>
                    <a:t>Levels of care</a:t>
                  </a:r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5A3F2512-4260-E06C-775E-831DCDEC6492}"/>
                    </a:ext>
                  </a:extLst>
                </p:cNvPr>
                <p:cNvGrpSpPr/>
                <p:nvPr/>
              </p:nvGrpSpPr>
              <p:grpSpPr>
                <a:xfrm>
                  <a:off x="827370" y="4122050"/>
                  <a:ext cx="1619680" cy="1619680"/>
                  <a:chOff x="1071231" y="4644239"/>
                  <a:chExt cx="1619680" cy="1619680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8CFB8F99-3B86-07BD-89BB-B25BE1BFD048}"/>
                      </a:ext>
                    </a:extLst>
                  </p:cNvPr>
                  <p:cNvSpPr/>
                  <p:nvPr/>
                </p:nvSpPr>
                <p:spPr>
                  <a:xfrm>
                    <a:off x="1071231" y="4644239"/>
                    <a:ext cx="1619680" cy="161968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pic>
                <p:nvPicPr>
                  <p:cNvPr id="100" name="Graphic 99" descr="Neighborhood outline">
                    <a:extLst>
                      <a:ext uri="{FF2B5EF4-FFF2-40B4-BE49-F238E27FC236}">
                        <a16:creationId xmlns:a16="http://schemas.microsoft.com/office/drawing/2014/main" id="{289C4FD5-958E-4ED9-A1FF-83C0ABB4F7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rcRect/>
                  <a:stretch/>
                </p:blipFill>
                <p:spPr>
                  <a:xfrm>
                    <a:off x="1332758" y="4905766"/>
                    <a:ext cx="1096627" cy="109662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14A575B6-5F9A-BF87-F5B5-BCBD7B9B1C43}"/>
                    </a:ext>
                  </a:extLst>
                </p:cNvPr>
                <p:cNvSpPr txBox="1"/>
                <p:nvPr/>
              </p:nvSpPr>
              <p:spPr>
                <a:xfrm>
                  <a:off x="3426082" y="883845"/>
                  <a:ext cx="4993173" cy="40563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800" dirty="0">
                      <a:solidFill>
                        <a:schemeClr val="bg1"/>
                      </a:solidFill>
                    </a:rPr>
                    <a:t>In treatment, maintaining levels of independence or seeking self-care help or community support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A29942B7-F952-7C71-91AE-23641EB3D640}"/>
                    </a:ext>
                  </a:extLst>
                </p:cNvPr>
                <p:cNvSpPr txBox="1"/>
                <p:nvPr/>
              </p:nvSpPr>
              <p:spPr>
                <a:xfrm>
                  <a:off x="3426081" y="1228296"/>
                  <a:ext cx="5715327" cy="4564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800" dirty="0"/>
                    <a:t>In treatment, participating in mental health care or transitioning to care after hospitalization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4DEA4D39-A9A7-7018-4104-0C1E5636CCA4}"/>
                    </a:ext>
                  </a:extLst>
                </p:cNvPr>
                <p:cNvSpPr txBox="1"/>
                <p:nvPr/>
              </p:nvSpPr>
              <p:spPr>
                <a:xfrm>
                  <a:off x="3426081" y="1708346"/>
                  <a:ext cx="5715327" cy="26247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800" dirty="0">
                      <a:solidFill>
                        <a:schemeClr val="bg1"/>
                      </a:solidFill>
                    </a:rPr>
                    <a:t>Breakthrough or emerging signs and symptoms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C2E7574-5803-34B5-091F-D0ECD02FD813}"/>
                    </a:ext>
                  </a:extLst>
                </p:cNvPr>
                <p:cNvSpPr txBox="1"/>
                <p:nvPr/>
              </p:nvSpPr>
              <p:spPr>
                <a:xfrm>
                  <a:off x="3426081" y="2021030"/>
                  <a:ext cx="4993173" cy="4564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800" dirty="0">
                      <a:solidFill>
                        <a:schemeClr val="bg1"/>
                      </a:solidFill>
                    </a:rPr>
                    <a:t>Thoughts or actions—harm to self or others, medical emergency, </a:t>
                  </a:r>
                  <a:br>
                    <a:rPr lang="en-US" sz="800" dirty="0">
                      <a:solidFill>
                        <a:schemeClr val="bg1"/>
                      </a:solidFill>
                    </a:rPr>
                  </a:br>
                  <a:r>
                    <a:rPr lang="en-US" sz="800" dirty="0">
                      <a:solidFill>
                        <a:schemeClr val="bg1"/>
                      </a:solidFill>
                    </a:rPr>
                    <a:t>severe withdrawal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0C1393C-CECE-2F31-C232-0494123AE514}"/>
                    </a:ext>
                  </a:extLst>
                </p:cNvPr>
                <p:cNvSpPr txBox="1"/>
                <p:nvPr/>
              </p:nvSpPr>
              <p:spPr>
                <a:xfrm>
                  <a:off x="9949442" y="3812695"/>
                  <a:ext cx="2374354" cy="457200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EMERGENCY SERVICES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AFB5D10-2FA5-56FA-CF53-FFD3E919E57C}"/>
                    </a:ext>
                  </a:extLst>
                </p:cNvPr>
                <p:cNvSpPr txBox="1"/>
                <p:nvPr/>
              </p:nvSpPr>
              <p:spPr>
                <a:xfrm>
                  <a:off x="10222333" y="3297645"/>
                  <a:ext cx="2374354" cy="457199"/>
                </a:xfrm>
                <a:prstGeom prst="rect">
                  <a:avLst/>
                </a:prstGeom>
                <a:solidFill>
                  <a:schemeClr val="accent6"/>
                </a:solidFill>
              </p:spPr>
              <p:txBody>
                <a:bodyPr wrap="square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-2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ACUTE CARE SERVICES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B0A73CFD-146D-F146-A523-FB73EAF9B6DE}"/>
                    </a:ext>
                  </a:extLst>
                </p:cNvPr>
                <p:cNvSpPr txBox="1"/>
                <p:nvPr/>
              </p:nvSpPr>
              <p:spPr>
                <a:xfrm>
                  <a:off x="10450157" y="2782596"/>
                  <a:ext cx="2224632" cy="457200"/>
                </a:xfrm>
                <a:prstGeom prst="rect">
                  <a:avLst/>
                </a:prstGeom>
                <a:solidFill>
                  <a:schemeClr val="accent5"/>
                </a:solidFill>
              </p:spPr>
              <p:txBody>
                <a:bodyPr wrap="square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TRANSITION SERVICES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F375002-56EB-E325-F204-D0FACFBB25AA}"/>
                    </a:ext>
                  </a:extLst>
                </p:cNvPr>
                <p:cNvSpPr txBox="1"/>
                <p:nvPr/>
              </p:nvSpPr>
              <p:spPr>
                <a:xfrm>
                  <a:off x="10467578" y="2267547"/>
                  <a:ext cx="2050737" cy="4572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STABILIZATION AND SUPPORTIVE CARE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4FEE79A-8A56-BF0A-737F-D0DE8BD47D7A}"/>
                    </a:ext>
                  </a:extLst>
                </p:cNvPr>
                <p:cNvSpPr txBox="1"/>
                <p:nvPr/>
              </p:nvSpPr>
              <p:spPr>
                <a:xfrm>
                  <a:off x="3143669" y="4689507"/>
                  <a:ext cx="6294688" cy="26247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800" dirty="0">
                      <a:solidFill>
                        <a:schemeClr val="bg1"/>
                      </a:solidFill>
                    </a:rPr>
                    <a:t>911, Crisis diversion program, Law enforcement with Crisis Intervention Team (CIT) 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94A528A-0B7F-B781-12B9-81EDBDB7C032}"/>
                    </a:ext>
                  </a:extLst>
                </p:cNvPr>
                <p:cNvSpPr txBox="1"/>
                <p:nvPr/>
              </p:nvSpPr>
              <p:spPr>
                <a:xfrm>
                  <a:off x="3143670" y="5076209"/>
                  <a:ext cx="5457600" cy="26247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800" dirty="0">
                      <a:solidFill>
                        <a:schemeClr val="bg1"/>
                      </a:solidFill>
                    </a:rPr>
                    <a:t>988, Law enforcement with CIT, Psychiatric emergency room, Hospitalization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CA4B558-C709-52F2-71FB-F9C202EDF4CE}"/>
                    </a:ext>
                  </a:extLst>
                </p:cNvPr>
                <p:cNvSpPr txBox="1"/>
                <p:nvPr/>
              </p:nvSpPr>
              <p:spPr>
                <a:xfrm>
                  <a:off x="3169921" y="5461127"/>
                  <a:ext cx="5457599" cy="40563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800" dirty="0"/>
                    <a:t>Intensive outpatient program, Partial hospitalization program, </a:t>
                  </a:r>
                  <a:br>
                    <a:rPr lang="en-US" sz="800" dirty="0"/>
                  </a:br>
                  <a:r>
                    <a:rPr lang="en-US" sz="800" dirty="0"/>
                    <a:t>Substance abuse stabilization, Residential treatment facilities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09AD081-169B-DDBF-1D90-1DF26287F5D0}"/>
                    </a:ext>
                  </a:extLst>
                </p:cNvPr>
                <p:cNvSpPr txBox="1"/>
                <p:nvPr/>
              </p:nvSpPr>
              <p:spPr>
                <a:xfrm>
                  <a:off x="3143670" y="5856134"/>
                  <a:ext cx="5850199" cy="5487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800" dirty="0">
                      <a:solidFill>
                        <a:schemeClr val="bg1"/>
                      </a:solidFill>
                    </a:rPr>
                    <a:t>Therapy, Medication management, Social work, Self-help groups (community-run mental health groups), Advocacy (</a:t>
                  </a:r>
                  <a:r>
                    <a:rPr lang="en-US" sz="800" dirty="0" err="1">
                      <a:solidFill>
                        <a:schemeClr val="bg1"/>
                      </a:solidFill>
                    </a:rPr>
                    <a:t>eg</a:t>
                  </a:r>
                  <a:r>
                    <a:rPr lang="en-US" sz="800" dirty="0">
                      <a:solidFill>
                        <a:schemeClr val="bg1"/>
                      </a:solidFill>
                    </a:rPr>
                    <a:t>, National Alliance on Mental Illness, Mental Health America), Faith-based organizations (</a:t>
                  </a:r>
                  <a:r>
                    <a:rPr lang="en-US" sz="800" dirty="0" err="1">
                      <a:solidFill>
                        <a:schemeClr val="bg1"/>
                      </a:solidFill>
                    </a:rPr>
                    <a:t>eg</a:t>
                  </a:r>
                  <a:r>
                    <a:rPr lang="en-US" sz="800" dirty="0">
                      <a:solidFill>
                        <a:schemeClr val="bg1"/>
                      </a:solidFill>
                    </a:rPr>
                    <a:t>, churches)</a:t>
                  </a: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01403C2-3BC6-3263-622F-5343B2157A10}"/>
                  </a:ext>
                </a:extLst>
              </p:cNvPr>
              <p:cNvGrpSpPr/>
              <p:nvPr/>
            </p:nvGrpSpPr>
            <p:grpSpPr>
              <a:xfrm>
                <a:off x="2819399" y="3628380"/>
                <a:ext cx="5879617" cy="632058"/>
                <a:chOff x="2819399" y="3548743"/>
                <a:chExt cx="5879617" cy="632058"/>
              </a:xfrm>
            </p:grpSpPr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2E88B4EF-47F5-B4BF-0C2B-738B0EE463A9}"/>
                    </a:ext>
                  </a:extLst>
                </p:cNvPr>
                <p:cNvSpPr txBox="1"/>
                <p:nvPr/>
              </p:nvSpPr>
              <p:spPr>
                <a:xfrm>
                  <a:off x="2819399" y="3548743"/>
                  <a:ext cx="5879617" cy="6320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endParaRPr 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CAE5A6B-8B1C-EA3D-4F19-8B4463692123}"/>
                    </a:ext>
                  </a:extLst>
                </p:cNvPr>
                <p:cNvSpPr txBox="1"/>
                <p:nvPr/>
              </p:nvSpPr>
              <p:spPr>
                <a:xfrm>
                  <a:off x="4641315" y="3548743"/>
                  <a:ext cx="2235786" cy="63205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800" b="1" spc="-20" dirty="0">
                      <a:solidFill>
                        <a:schemeClr val="bg1"/>
                      </a:solidFill>
                    </a:rPr>
                    <a:t>HOUSTON SUICIDE PREVENTION HOTLINE</a:t>
                  </a:r>
                  <a:br>
                    <a:rPr lang="en-US" sz="1050" b="1" spc="-20" dirty="0">
                      <a:solidFill>
                        <a:schemeClr val="bg1"/>
                      </a:solidFill>
                    </a:rPr>
                  </a:br>
                  <a:r>
                    <a:rPr lang="en-US" sz="1050" b="1" spc="-20" dirty="0">
                      <a:solidFill>
                        <a:schemeClr val="bg1"/>
                      </a:solidFill>
                    </a:rPr>
                    <a:t>713-228-1565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99FE5C0-DFCE-329A-ED53-F05009A6E684}"/>
                    </a:ext>
                  </a:extLst>
                </p:cNvPr>
                <p:cNvSpPr txBox="1"/>
                <p:nvPr/>
              </p:nvSpPr>
              <p:spPr>
                <a:xfrm>
                  <a:off x="6868018" y="3590452"/>
                  <a:ext cx="1748262" cy="5486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800" b="1" spc="-30" dirty="0">
                      <a:solidFill>
                        <a:schemeClr val="bg1"/>
                      </a:solidFill>
                    </a:rPr>
                    <a:t>NAMI HOUSTON WARM LINE</a:t>
                  </a:r>
                  <a:br>
                    <a:rPr lang="en-US" sz="1050" b="1" spc="-30" dirty="0">
                      <a:solidFill>
                        <a:schemeClr val="bg1"/>
                      </a:solidFill>
                    </a:rPr>
                  </a:br>
                  <a:r>
                    <a:rPr lang="en-US" sz="1050" b="1" spc="-30" dirty="0">
                      <a:solidFill>
                        <a:schemeClr val="bg1"/>
                      </a:solidFill>
                    </a:rPr>
                    <a:t>713-970-4483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B78C7D2-7A11-BCDF-AA3F-4C39A666B2F2}"/>
                    </a:ext>
                  </a:extLst>
                </p:cNvPr>
                <p:cNvSpPr txBox="1"/>
                <p:nvPr/>
              </p:nvSpPr>
              <p:spPr>
                <a:xfrm>
                  <a:off x="2999656" y="3590452"/>
                  <a:ext cx="1637448" cy="5486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800" b="1" spc="-20" dirty="0">
                      <a:solidFill>
                        <a:schemeClr val="bg1"/>
                      </a:solidFill>
                    </a:rPr>
                    <a:t>MCOT HARRIS CENTER</a:t>
                  </a:r>
                  <a:br>
                    <a:rPr lang="en-US" sz="800" b="1" spc="-20" dirty="0">
                      <a:solidFill>
                        <a:schemeClr val="bg1"/>
                      </a:solidFill>
                    </a:rPr>
                  </a:br>
                  <a:r>
                    <a:rPr lang="en-US" sz="800" b="1" spc="-20" dirty="0">
                      <a:solidFill>
                        <a:schemeClr val="bg1"/>
                      </a:solidFill>
                    </a:rPr>
                    <a:t>24/7 CRISIS LINE</a:t>
                  </a:r>
                  <a:br>
                    <a:rPr lang="en-US" sz="1050" b="1" spc="-20" dirty="0">
                      <a:solidFill>
                        <a:schemeClr val="bg1"/>
                      </a:solidFill>
                    </a:rPr>
                  </a:br>
                  <a:r>
                    <a:rPr lang="en-US" sz="1050" b="1" spc="-20" dirty="0">
                      <a:solidFill>
                        <a:schemeClr val="bg1"/>
                      </a:solidFill>
                    </a:rPr>
                    <a:t>713-970-7000</a:t>
                  </a:r>
                </a:p>
              </p:txBody>
            </p:sp>
          </p:grpSp>
          <p:sp>
            <p:nvSpPr>
              <p:cNvPr id="67" name="Isosceles Triangle 68">
                <a:extLst>
                  <a:ext uri="{FF2B5EF4-FFF2-40B4-BE49-F238E27FC236}">
                    <a16:creationId xmlns:a16="http://schemas.microsoft.com/office/drawing/2014/main" id="{FAE182BC-F10A-1D4B-F276-3DBAC7DDC90A}"/>
                  </a:ext>
                </a:extLst>
              </p:cNvPr>
              <p:cNvSpPr/>
              <p:nvPr/>
            </p:nvSpPr>
            <p:spPr>
              <a:xfrm flipV="1">
                <a:off x="7190170" y="2996871"/>
                <a:ext cx="328932" cy="725667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Isosceles Triangle 69">
                <a:extLst>
                  <a:ext uri="{FF2B5EF4-FFF2-40B4-BE49-F238E27FC236}">
                    <a16:creationId xmlns:a16="http://schemas.microsoft.com/office/drawing/2014/main" id="{66AE6777-DA7B-AB07-EE2F-DFB26B821D46}"/>
                  </a:ext>
                </a:extLst>
              </p:cNvPr>
              <p:cNvSpPr/>
              <p:nvPr/>
            </p:nvSpPr>
            <p:spPr>
              <a:xfrm flipV="1">
                <a:off x="7368984" y="2609592"/>
                <a:ext cx="455390" cy="1085234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69" name="Graphic 68" descr="Ambulance with solid fill">
                <a:extLst>
                  <a:ext uri="{FF2B5EF4-FFF2-40B4-BE49-F238E27FC236}">
                    <a16:creationId xmlns:a16="http://schemas.microsoft.com/office/drawing/2014/main" id="{51E8C731-49AF-480A-DEF1-360F909FD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/>
            </p:blipFill>
            <p:spPr>
              <a:xfrm>
                <a:off x="7843081" y="2362391"/>
                <a:ext cx="773199" cy="773199"/>
              </a:xfrm>
              <a:prstGeom prst="rect">
                <a:avLst/>
              </a:prstGeom>
            </p:spPr>
          </p:pic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7565FBA-9874-F017-47DC-7EA99C8F10D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09728" y="5647147"/>
                <a:ext cx="476835" cy="476835"/>
                <a:chOff x="14495209" y="7433857"/>
                <a:chExt cx="879573" cy="879574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D34C448A-B3B4-D50A-FD74-FB4C7261D811}"/>
                    </a:ext>
                  </a:extLst>
                </p:cNvPr>
                <p:cNvSpPr/>
                <p:nvPr/>
              </p:nvSpPr>
              <p:spPr>
                <a:xfrm>
                  <a:off x="14495209" y="7433857"/>
                  <a:ext cx="879573" cy="8795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pic>
              <p:nvPicPr>
                <p:cNvPr id="76" name="Graphic 75" descr="Telephone with solid fill">
                  <a:extLst>
                    <a:ext uri="{FF2B5EF4-FFF2-40B4-BE49-F238E27FC236}">
                      <a16:creationId xmlns:a16="http://schemas.microsoft.com/office/drawing/2014/main" id="{F9196F15-1877-3F82-6594-3105BEB5C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48741" y="7446703"/>
                  <a:ext cx="794722" cy="794721"/>
                </a:xfrm>
                <a:prstGeom prst="rect">
                  <a:avLst/>
                </a:prstGeom>
              </p:spPr>
            </p:pic>
          </p:grpSp>
          <p:pic>
            <p:nvPicPr>
              <p:cNvPr id="71" name="Graphic 70" descr="Grinning face with solid fill with solid fill">
                <a:extLst>
                  <a:ext uri="{FF2B5EF4-FFF2-40B4-BE49-F238E27FC236}">
                    <a16:creationId xmlns:a16="http://schemas.microsoft.com/office/drawing/2014/main" id="{0B12F599-CC83-39D9-80D1-3C49FBFF3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2780204" y="1708806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72" name="Graphic 71" descr="Smiling face with solid fill with solid fill">
                <a:extLst>
                  <a:ext uri="{FF2B5EF4-FFF2-40B4-BE49-F238E27FC236}">
                    <a16:creationId xmlns:a16="http://schemas.microsoft.com/office/drawing/2014/main" id="{602E0A86-0D91-E855-BA94-5DC6D5DB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2780204" y="20178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73" name="Graphic 72" descr="Cloud with solid fill">
                <a:extLst>
                  <a:ext uri="{FF2B5EF4-FFF2-40B4-BE49-F238E27FC236}">
                    <a16:creationId xmlns:a16="http://schemas.microsoft.com/office/drawing/2014/main" id="{0C71DDEA-2E5D-8D98-FEC9-8B64F387F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2757344" y="2335936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74" name="Graphic 73" descr="Lightning with solid fill">
                <a:extLst>
                  <a:ext uri="{FF2B5EF4-FFF2-40B4-BE49-F238E27FC236}">
                    <a16:creationId xmlns:a16="http://schemas.microsoft.com/office/drawing/2014/main" id="{108ABB76-0738-C3FD-E16D-77D21A355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2711624" y="2653160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A6FDEEB-AE16-32DC-CBDA-5712E2C93527}"/>
                </a:ext>
              </a:extLst>
            </p:cNvPr>
            <p:cNvSpPr txBox="1"/>
            <p:nvPr/>
          </p:nvSpPr>
          <p:spPr>
            <a:xfrm>
              <a:off x="10359244" y="3559126"/>
              <a:ext cx="1215109" cy="856403"/>
            </a:xfrm>
            <a:prstGeom prst="roundRect">
              <a:avLst>
                <a:gd name="adj" fmla="val 0"/>
              </a:avLst>
            </a:prstGeom>
            <a:gradFill>
              <a:gsLst>
                <a:gs pos="43000">
                  <a:srgbClr val="BF6B04"/>
                </a:gs>
                <a:gs pos="76000">
                  <a:srgbClr val="C00000"/>
                </a:gs>
              </a:gsLst>
              <a:lin ang="5400000" scaled="1"/>
            </a:gradFill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 b="1" dirty="0">
                  <a:solidFill>
                    <a:schemeClr val="bg1"/>
                  </a:solidFill>
                  <a:hlinkClick r:id="rId3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Texana</a:t>
              </a:r>
              <a:endParaRPr lang="en-US" sz="900" b="1" dirty="0">
                <a:solidFill>
                  <a:schemeClr val="bg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 b="1" dirty="0">
                  <a:solidFill>
                    <a:schemeClr val="bg1"/>
                  </a:solidFill>
                  <a:hlinkClick r:id="rId3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Harris Center</a:t>
              </a:r>
              <a:endParaRPr lang="en-US" sz="900" b="1" dirty="0">
                <a:solidFill>
                  <a:schemeClr val="bg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 b="1" dirty="0">
                  <a:solidFill>
                    <a:schemeClr val="bg1"/>
                  </a:solidFill>
                  <a:hlinkClick r:id="rId3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Hope for Three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540A3B3F-7D3F-0382-C21C-3E3316A26771}"/>
              </a:ext>
            </a:extLst>
          </p:cNvPr>
          <p:cNvSpPr txBox="1"/>
          <p:nvPr/>
        </p:nvSpPr>
        <p:spPr>
          <a:xfrm>
            <a:off x="6954643" y="5324628"/>
            <a:ext cx="1907877" cy="10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800" b="1" i="1" dirty="0">
                <a:solidFill>
                  <a:schemeClr val="accent1"/>
                </a:solidFill>
              </a:rPr>
              <a:t>The role of a support team</a:t>
            </a:r>
            <a:r>
              <a:rPr lang="en-US" sz="800" i="1" dirty="0">
                <a:solidFill>
                  <a:schemeClr val="accent1"/>
                </a:solidFill>
              </a:rPr>
              <a:t>: 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800" i="1" spc="-20" dirty="0">
                <a:solidFill>
                  <a:schemeClr val="accent1"/>
                </a:solidFill>
              </a:rPr>
              <a:t>If you are experiencing a mental health</a:t>
            </a:r>
            <a:r>
              <a:rPr lang="en-US" sz="900" i="1" spc="-20" dirty="0">
                <a:solidFill>
                  <a:schemeClr val="accent1"/>
                </a:solidFill>
              </a:rPr>
              <a:t>-</a:t>
            </a:r>
            <a:r>
              <a:rPr lang="en-US" sz="800" i="1" spc="-20" dirty="0">
                <a:solidFill>
                  <a:schemeClr val="accent1"/>
                </a:solidFill>
              </a:rPr>
              <a:t>related situation, call someone you trust—friend, family member, caregiver —someone you love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800" i="1" spc="-20" dirty="0">
                <a:solidFill>
                  <a:schemeClr val="accent1"/>
                </a:solidFill>
              </a:rPr>
              <a:t>If you are caring for someone with lived experience, call 211 or 988</a:t>
            </a:r>
          </a:p>
        </p:txBody>
      </p:sp>
    </p:spTree>
    <p:extLst>
      <p:ext uri="{BB962C8B-B14F-4D97-AF65-F5344CB8AC3E}">
        <p14:creationId xmlns:p14="http://schemas.microsoft.com/office/powerpoint/2010/main" val="3116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sis Template 2022">
  <a:themeElements>
    <a:clrScheme name="Custom 19">
      <a:dk1>
        <a:srgbClr val="000000"/>
      </a:dk1>
      <a:lt1>
        <a:srgbClr val="FFFFFF"/>
      </a:lt1>
      <a:dk2>
        <a:srgbClr val="5E5E5E"/>
      </a:dk2>
      <a:lt2>
        <a:srgbClr val="DCDCDC"/>
      </a:lt2>
      <a:accent1>
        <a:srgbClr val="003479"/>
      </a:accent1>
      <a:accent2>
        <a:srgbClr val="018751"/>
      </a:accent2>
      <a:accent3>
        <a:srgbClr val="820263"/>
      </a:accent3>
      <a:accent4>
        <a:srgbClr val="CEF1FF"/>
      </a:accent4>
      <a:accent5>
        <a:srgbClr val="FFD300"/>
      </a:accent5>
      <a:accent6>
        <a:srgbClr val="BF6B04"/>
      </a:accent6>
      <a:hlink>
        <a:srgbClr val="003479"/>
      </a:hlink>
      <a:folHlink>
        <a:srgbClr val="0187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F324E969F9146A079A422ACE6AB3B" ma:contentTypeVersion="12" ma:contentTypeDescription="Create a new document." ma:contentTypeScope="" ma:versionID="5cd3de77469d37050ff53dc94fd1c805">
  <xsd:schema xmlns:xsd="http://www.w3.org/2001/XMLSchema" xmlns:xs="http://www.w3.org/2001/XMLSchema" xmlns:p="http://schemas.microsoft.com/office/2006/metadata/properties" xmlns:ns2="0de5cf1c-47df-4fcb-97a6-b45778bfbe5a" xmlns:ns3="2bc1e4e1-7933-469f-af07-f47a3bffc6ca" targetNamespace="http://schemas.microsoft.com/office/2006/metadata/properties" ma:root="true" ma:fieldsID="6414adaf46db224e99b8d282e752c820" ns2:_="" ns3:_="">
    <xsd:import namespace="0de5cf1c-47df-4fcb-97a6-b45778bfbe5a"/>
    <xsd:import namespace="2bc1e4e1-7933-469f-af07-f47a3bffc6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Reque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5cf1c-47df-4fcb-97a6-b45778bfbe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1e4e1-7933-469f-af07-f47a3bffc6ca" elementFormDefault="qualified">
    <xsd:import namespace="http://schemas.microsoft.com/office/2006/documentManagement/types"/>
    <xsd:import namespace="http://schemas.microsoft.com/office/infopath/2007/PartnerControls"/>
    <xsd:element name="RequestID" ma:index="13" nillable="true" ma:displayName="RequestID" ma:format="Dropdown" ma:internalName="RequestID">
      <xsd:simpleType>
        <xsd:restriction base="dms:Text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questID xmlns="2bc1e4e1-7933-469f-af07-f47a3bffc6ca">Material-AQOSR-58395</RequestID>
    <_dlc_DocId xmlns="0de5cf1c-47df-4fcb-97a6-b45778bfbe5a">IMPROVE-203809229-2383</_dlc_DocId>
    <_dlc_DocIdUrl xmlns="0de5cf1c-47df-4fcb-97a6-b45778bfbe5a">
      <Url>https://jnj.sharepoint.com/teams/Improve/_layouts/15/DocIdRedir.aspx?ID=IMPROVE-203809229-2383</Url>
      <Description>IMPROVE-203809229-2383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AF77D17-F95F-4A6A-8DE5-D1E32EE07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e5cf1c-47df-4fcb-97a6-b45778bfbe5a"/>
    <ds:schemaRef ds:uri="2bc1e4e1-7933-469f-af07-f47a3bffc6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DBB452-7843-4463-A9FE-5FD16C7268C4}">
  <ds:schemaRefs>
    <ds:schemaRef ds:uri="http://schemas.microsoft.com/office/2006/documentManagement/types"/>
    <ds:schemaRef ds:uri="http://purl.org/dc/terms/"/>
    <ds:schemaRef ds:uri="http://www.w3.org/XML/1998/namespace"/>
    <ds:schemaRef ds:uri="2bc1e4e1-7933-469f-af07-f47a3bffc6c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de5cf1c-47df-4fcb-97a6-b45778bfbe5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6B94BA-35E5-4EA8-BFA7-50E1459D499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D886838-5EBB-4FD5-929F-388636E63B9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8584</TotalTime>
  <Words>301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Orasis Template 2022</vt:lpstr>
      <vt:lpstr>Navigating the Mental HealthCare System: Houston For Adults living with serious mental illness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Blum, David</dc:creator>
  <cp:lastModifiedBy>Heffernan, MacKenzie</cp:lastModifiedBy>
  <cp:revision>121</cp:revision>
  <dcterms:created xsi:type="dcterms:W3CDTF">2021-12-27T19:11:33Z</dcterms:created>
  <dcterms:modified xsi:type="dcterms:W3CDTF">2022-07-14T13:28:39Z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0x01010021AF324E969F9146A079A422ACE6AB3B</vt:lpwstr>
  </property>
  <property fmtid="{D5CDD505-2E9C-101B-9397-08002B2CF9AE}" pid="3" name="_dlc_DocIdItemGuid">
    <vt:lpwstr>ff59f4d6-a3e3-4c8a-af34-0ea1bc248e76</vt:lpwstr>
  </property>
</Properties>
</file>